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notesSlides/notesSlide2.xml" ContentType="application/vnd.openxmlformats-officedocument.presentationml.notesSlide+xml"/>
  <Override PartName="/ppt/tags/tag8.xml" ContentType="application/vnd.openxmlformats-officedocument.presentationml.tags+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Layouts/slideLayout6.xml" ContentType="application/vnd.openxmlformats-officedocument.presentationml.slideLayout+xml"/>
  <Override PartName="/ppt/notesSlides/notesSlide38.xml" ContentType="application/vnd.openxmlformats-officedocument.presentationml.notesSlide+xml"/>
  <Override PartName="/ppt/tags/tag4.xml" ContentType="application/vnd.openxmlformats-officedocument.presentationml.tags+xml"/>
  <Override PartName="/ppt/notesSlides/notesSlide49.xml" ContentType="application/vnd.openxmlformats-officedocument.presentationml.notesSlide+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Override PartName="/ppt/notesSlides/notesSlide45.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notesSlides/notesSlide23.xml" ContentType="application/vnd.openxmlformats-officedocument.presentationml.notesSlide+xml"/>
  <Override PartName="/ppt/notesSlides/notesSlide41.xml" ContentType="application/vnd.openxmlformats-officedocument.presentationml.notesSlide+xml"/>
  <Override PartName="/ppt/notesSlides/notesSlide52.xml" ContentType="application/vnd.openxmlformats-officedocument.presentationml.notesSlide+xml"/>
  <Override PartName="/ppt/notesSlides/notesSlide12.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slides/slide9.xml" ContentType="application/vnd.openxmlformats-officedocument.presentationml.slide+xml"/>
  <Override PartName="/ppt/slides/slide59.xml" ContentType="application/vnd.openxmlformats-officedocument.presentationml.slide+xml"/>
  <Override PartName="/ppt/viewProps.xml" ContentType="application/vnd.openxmlformats-officedocument.presentationml.viewProps+xml"/>
  <Override PartName="/ppt/tags/tag9.xml" ContentType="application/vnd.openxmlformats-officedocument.presentationml.tags+xml"/>
  <Override PartName="/ppt/slides/slide5.xml" ContentType="application/vnd.openxmlformats-officedocument.presentationml.slide+xml"/>
  <Override PartName="/ppt/slides/slide19.xml" ContentType="application/vnd.openxmlformats-officedocument.presentationml.slide+xml"/>
  <Override PartName="/ppt/slides/slide48.xml" ContentType="application/vnd.openxmlformats-officedocument.presentationml.slide+xml"/>
  <Override PartName="/ppt/slides/slide66.xml" ContentType="application/vnd.openxmlformats-officedocument.presentationml.slide+xml"/>
  <Override PartName="/ppt/slideLayouts/slideLayout7.xml" ContentType="application/vnd.openxmlformats-officedocument.presentationml.slideLayout+xml"/>
  <Override PartName="/ppt/notesSlides/notesSlide3.xml" ContentType="application/vnd.openxmlformats-officedocument.presentationml.notesSlide+xml"/>
  <Default Extension="png" ContentType="image/png"/>
  <Default Extension="bin" ContentType="application/vnd.openxmlformats-officedocument.oleObject"/>
  <Override PartName="/ppt/slides/slide26.xml" ContentType="application/vnd.openxmlformats-officedocument.presentationml.slide+xml"/>
  <Override PartName="/ppt/slides/slide37.xml" ContentType="application/vnd.openxmlformats-officedocument.presentationml.slide+xml"/>
  <Override PartName="/ppt/slides/slide55.xml" ContentType="application/vnd.openxmlformats-officedocument.presentationml.slide+xml"/>
  <Override PartName="/ppt/presProps.xml" ContentType="application/vnd.openxmlformats-officedocument.presentationml.presProps+xml"/>
  <Override PartName="/ppt/theme/theme2.xml" ContentType="application/vnd.openxmlformats-officedocument.theme+xml"/>
  <Override PartName="/ppt/notesSlides/notesSlide39.xml" ContentType="application/vnd.openxmlformats-officedocument.presentationml.notesSlide+xml"/>
  <Override PartName="/ppt/tags/tag5.xml" ContentType="application/vnd.openxmlformats-officedocument.presentationml.tags+xml"/>
  <Override PartName="/ppt/slides/slide1.xml" ContentType="application/vnd.openxmlformats-officedocument.presentationml.slide+xml"/>
  <Override PartName="/ppt/slides/slide15.xml" ContentType="application/vnd.openxmlformats-officedocument.presentationml.slide+xml"/>
  <Override PartName="/ppt/slides/slide33.xml" ContentType="application/vnd.openxmlformats-officedocument.presentationml.slide+xml"/>
  <Override PartName="/ppt/slides/slide44.xml" ContentType="application/vnd.openxmlformats-officedocument.presentationml.slide+xml"/>
  <Override PartName="/ppt/slides/slide62.xml" ContentType="application/vnd.openxmlformats-officedocument.presentationml.slide+xml"/>
  <Override PartName="/ppt/slideLayouts/slideLayout3.xml" ContentType="application/vnd.openxmlformats-officedocument.presentationml.slideLayout+xml"/>
  <Override PartName="/ppt/notesSlides/notesSlide17.xml" ContentType="application/vnd.openxmlformats-officedocument.presentationml.notesSlide+xml"/>
  <Override PartName="/ppt/notesSlides/notesSlide28.xml" ContentType="application/vnd.openxmlformats-officedocument.presentationml.notesSlide+xml"/>
  <Override PartName="/ppt/notesSlides/notesSlide46.xml" ContentType="application/vnd.openxmlformats-officedocument.presentationml.notesSlide+xml"/>
  <Override PartName="/ppt/presentation.xml" ContentType="application/vnd.openxmlformats-officedocument.presentationml.presentation.main+xml"/>
  <Override PartName="/ppt/slides/slide22.xml" ContentType="application/vnd.openxmlformats-officedocument.presentationml.slide+xml"/>
  <Override PartName="/ppt/slides/slide51.xml" ContentType="application/vnd.openxmlformats-officedocument.presentationml.slide+xml"/>
  <Override PartName="/ppt/notesSlides/notesSlide24.xml" ContentType="application/vnd.openxmlformats-officedocument.presentationml.notesSlide+xml"/>
  <Override PartName="/ppt/notesSlides/notesSlide35.xml" ContentType="application/vnd.openxmlformats-officedocument.presentationml.notesSlide+xml"/>
  <Override PartName="/ppt/tags/tag1.xml" ContentType="application/vnd.openxmlformats-officedocument.presentationml.tags+xml"/>
  <Override PartName="/ppt/notesSlides/notesSlide53.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notesSlides/notesSlide42.xml" ContentType="application/vnd.openxmlformats-officedocument.presentationml.notesSlide+xml"/>
  <Override PartName="/ppt/notesSlides/notesSlide51.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Default Extension="vml" ContentType="application/vnd.openxmlformats-officedocument.vmlDrawing"/>
  <Override PartName="/ppt/notesSlides/notesSlide40.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slides/slide49.xml" ContentType="application/vnd.openxmlformats-officedocument.presentationml.slide+xml"/>
  <Override PartName="/ppt/slides/slide69.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Layouts/slideLayout8.xml" ContentType="application/vnd.openxmlformats-officedocument.presentationml.slideLayout+xml"/>
  <Override PartName="/ppt/tags/tag6.xml" ContentType="application/vnd.openxmlformats-officedocument.presentationml.tags+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notesSlides/notesSlide29.xml" ContentType="application/vnd.openxmlformats-officedocument.presentationml.notesSlide+xml"/>
  <Override PartName="/ppt/notesSlides/notesSlide47.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notesSlides/notesSlide18.xml" ContentType="application/vnd.openxmlformats-officedocument.presentationml.notesSlide+xml"/>
  <Default Extension="wmf" ContentType="image/x-wmf"/>
  <Override PartName="/ppt/notesSlides/notesSlide36.xml" ContentType="application/vnd.openxmlformats-officedocument.presentationml.notesSlide+xml"/>
  <Override PartName="/ppt/tags/tag2.xml" ContentType="application/vnd.openxmlformats-officedocument.presentationml.tags+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s/slide70.xml" ContentType="application/vnd.openxmlformats-officedocument.presentationml.slide+xml"/>
  <Override PartName="/ppt/notesSlides/notesSlide25.xml" ContentType="application/vnd.openxmlformats-officedocument.presentationml.notesSlide+xml"/>
  <Override PartName="/ppt/notesSlides/notesSlide43.xml" ContentType="application/vnd.openxmlformats-officedocument.presentationml.notesSlide+xml"/>
  <Override PartName="/ppt/notesSlides/notesSlide54.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32.xml" ContentType="application/vnd.openxmlformats-officedocument.presentationml.notesSlide+xml"/>
  <Override PartName="/ppt/notesSlides/notesSlide9.xml" ContentType="application/vnd.openxmlformats-officedocument.presentationml.notesSlide+xml"/>
  <Override PartName="/ppt/notesSlides/notesSlide21.xml" ContentType="application/vnd.openxmlformats-officedocument.presentationml.notesSlide+xml"/>
  <Override PartName="/ppt/notesSlides/notesSlide50.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68.xml" ContentType="application/vnd.openxmlformats-officedocument.presentationml.slide+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tags/tag10.xml" ContentType="application/vnd.openxmlformats-officedocument.presentationml.tags+xml"/>
  <Override PartName="/ppt/slides/slide28.xml" ContentType="application/vnd.openxmlformats-officedocument.presentationml.slide+xml"/>
  <Override PartName="/ppt/slides/slide39.xml" ContentType="application/vnd.openxmlformats-officedocument.presentationml.slide+xml"/>
  <Override PartName="/ppt/slides/slide57.xml" ContentType="application/vnd.openxmlformats-officedocument.presentationml.slide+xml"/>
  <Override PartName="/ppt/notesSlides/notesSlide1.xml" ContentType="application/vnd.openxmlformats-officedocument.presentationml.notesSlide+xml"/>
  <Override PartName="/ppt/tags/tag7.xml" ContentType="application/vnd.openxmlformats-officedocument.presentationml.tags+xml"/>
  <Override PartName="/ppt/slides/slide3.xml" ContentType="application/vnd.openxmlformats-officedocument.presentationml.slide+xml"/>
  <Override PartName="/ppt/slides/slide17.xml" ContentType="application/vnd.openxmlformats-officedocument.presentationml.slide+xml"/>
  <Override PartName="/ppt/slides/slide46.xml" ContentType="application/vnd.openxmlformats-officedocument.presentationml.slide+xml"/>
  <Override PartName="/ppt/slides/slide64.xml" ContentType="application/vnd.openxmlformats-officedocument.presentationml.slide+xml"/>
  <Override PartName="/ppt/slideLayouts/slideLayout5.xml" ContentType="application/vnd.openxmlformats-officedocument.presentationml.slideLayout+xml"/>
  <Override PartName="/ppt/notesSlides/notesSlide19.xml" ContentType="application/vnd.openxmlformats-officedocument.presentationml.notesSlide+xml"/>
  <Override PartName="/ppt/notesSlides/notesSlide48.xml" ContentType="application/vnd.openxmlformats-officedocument.presentationml.notesSlide+xml"/>
  <Override PartName="/ppt/slides/slide24.xml" ContentType="application/vnd.openxmlformats-officedocument.presentationml.slide+xml"/>
  <Override PartName="/ppt/slides/slide35.xml" ContentType="application/vnd.openxmlformats-officedocument.presentationml.slide+xml"/>
  <Override PartName="/ppt/slides/slide53.xml" ContentType="application/vnd.openxmlformats-officedocument.presentationml.slide+xml"/>
  <Default Extension="jpeg" ContentType="image/jpeg"/>
  <Override PartName="/ppt/notesSlides/notesSlide37.xml" ContentType="application/vnd.openxmlformats-officedocument.presentationml.notesSlide+xml"/>
  <Override PartName="/ppt/tags/tag3.xml" ContentType="application/vnd.openxmlformats-officedocument.presentationml.tags+xml"/>
  <Override PartName="/ppt/slides/slide13.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6.xml" ContentType="application/vnd.openxmlformats-officedocument.presentationml.notesSlide+xml"/>
  <Override PartName="/ppt/notesSlides/notesSlide44.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72"/>
  </p:notesMasterIdLst>
  <p:handoutMasterIdLst>
    <p:handoutMasterId r:id="rId73"/>
  </p:handoutMasterIdLst>
  <p:sldIdLst>
    <p:sldId id="273" r:id="rId2"/>
    <p:sldId id="257" r:id="rId3"/>
    <p:sldId id="331" r:id="rId4"/>
    <p:sldId id="332" r:id="rId5"/>
    <p:sldId id="258" r:id="rId6"/>
    <p:sldId id="329" r:id="rId7"/>
    <p:sldId id="361" r:id="rId8"/>
    <p:sldId id="330" r:id="rId9"/>
    <p:sldId id="362" r:id="rId10"/>
    <p:sldId id="377" r:id="rId11"/>
    <p:sldId id="384" r:id="rId12"/>
    <p:sldId id="396" r:id="rId13"/>
    <p:sldId id="383" r:id="rId14"/>
    <p:sldId id="365" r:id="rId15"/>
    <p:sldId id="364" r:id="rId16"/>
    <p:sldId id="369" r:id="rId17"/>
    <p:sldId id="375" r:id="rId18"/>
    <p:sldId id="374" r:id="rId19"/>
    <p:sldId id="372" r:id="rId20"/>
    <p:sldId id="376" r:id="rId21"/>
    <p:sldId id="373" r:id="rId22"/>
    <p:sldId id="340" r:id="rId23"/>
    <p:sldId id="341" r:id="rId24"/>
    <p:sldId id="343" r:id="rId25"/>
    <p:sldId id="395" r:id="rId26"/>
    <p:sldId id="378" r:id="rId27"/>
    <p:sldId id="398" r:id="rId28"/>
    <p:sldId id="263" r:id="rId29"/>
    <p:sldId id="379" r:id="rId30"/>
    <p:sldId id="344" r:id="rId31"/>
    <p:sldId id="292" r:id="rId32"/>
    <p:sldId id="386" r:id="rId33"/>
    <p:sldId id="306" r:id="rId34"/>
    <p:sldId id="302" r:id="rId35"/>
    <p:sldId id="389" r:id="rId36"/>
    <p:sldId id="388" r:id="rId37"/>
    <p:sldId id="387" r:id="rId38"/>
    <p:sldId id="390" r:id="rId39"/>
    <p:sldId id="356" r:id="rId40"/>
    <p:sldId id="393" r:id="rId41"/>
    <p:sldId id="392" r:id="rId42"/>
    <p:sldId id="391" r:id="rId43"/>
    <p:sldId id="394" r:id="rId44"/>
    <p:sldId id="385" r:id="rId45"/>
    <p:sldId id="380" r:id="rId46"/>
    <p:sldId id="399" r:id="rId47"/>
    <p:sldId id="400" r:id="rId48"/>
    <p:sldId id="401" r:id="rId49"/>
    <p:sldId id="402" r:id="rId50"/>
    <p:sldId id="403" r:id="rId51"/>
    <p:sldId id="404" r:id="rId52"/>
    <p:sldId id="405" r:id="rId53"/>
    <p:sldId id="406" r:id="rId54"/>
    <p:sldId id="407" r:id="rId55"/>
    <p:sldId id="408" r:id="rId56"/>
    <p:sldId id="409" r:id="rId57"/>
    <p:sldId id="410" r:id="rId58"/>
    <p:sldId id="411" r:id="rId59"/>
    <p:sldId id="412" r:id="rId60"/>
    <p:sldId id="413" r:id="rId61"/>
    <p:sldId id="414" r:id="rId62"/>
    <p:sldId id="348" r:id="rId63"/>
    <p:sldId id="274" r:id="rId64"/>
    <p:sldId id="349" r:id="rId65"/>
    <p:sldId id="350" r:id="rId66"/>
    <p:sldId id="351" r:id="rId67"/>
    <p:sldId id="397" r:id="rId68"/>
    <p:sldId id="381" r:id="rId69"/>
    <p:sldId id="298" r:id="rId70"/>
    <p:sldId id="352" r:id="rId71"/>
  </p:sldIdLst>
  <p:sldSz cx="9144000" cy="6858000" type="screen4x3"/>
  <p:notesSz cx="7023100" cy="93091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0908" autoAdjust="0"/>
    <p:restoredTop sz="85597" autoAdjust="0"/>
  </p:normalViewPr>
  <p:slideViewPr>
    <p:cSldViewPr>
      <p:cViewPr>
        <p:scale>
          <a:sx n="40" d="100"/>
          <a:sy n="40" d="100"/>
        </p:scale>
        <p:origin x="-1614" y="-1200"/>
      </p:cViewPr>
      <p:guideLst>
        <p:guide orient="horz" pos="2160"/>
        <p:guide pos="2880"/>
      </p:guideLst>
    </p:cSldViewPr>
  </p:slideViewPr>
  <p:notesTextViewPr>
    <p:cViewPr>
      <p:scale>
        <a:sx n="100" d="100"/>
        <a:sy n="100" d="100"/>
      </p:scale>
      <p:origin x="0" y="0"/>
    </p:cViewPr>
  </p:notesTextViewPr>
  <p:notesViewPr>
    <p:cSldViewPr>
      <p:cViewPr varScale="1">
        <p:scale>
          <a:sx n="64" d="100"/>
          <a:sy n="64" d="100"/>
        </p:scale>
        <p:origin x="-1608" y="-91"/>
      </p:cViewPr>
      <p:guideLst>
        <p:guide orient="horz" pos="2932"/>
        <p:guide pos="2212"/>
      </p:guideLst>
    </p:cSldViewPr>
  </p:notes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theme" Target="theme/theme1.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notesMaster" Target="notesMasters/notesMaster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2.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4.wmf"/></Relationships>
</file>

<file path=ppt/drawings/_rels/vmlDrawing3.vml.rels><?xml version="1.0" encoding="UTF-8" standalone="yes"?>
<Relationships xmlns="http://schemas.openxmlformats.org/package/2006/relationships"><Relationship Id="rId2" Type="http://schemas.openxmlformats.org/officeDocument/2006/relationships/image" Target="../media/image15.wmf"/><Relationship Id="rId1" Type="http://schemas.openxmlformats.org/officeDocument/2006/relationships/image" Target="../media/image14.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43238" cy="46513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8275" y="0"/>
            <a:ext cx="3043238" cy="465138"/>
          </a:xfrm>
          <a:prstGeom prst="rect">
            <a:avLst/>
          </a:prstGeom>
        </p:spPr>
        <p:txBody>
          <a:bodyPr vert="horz" lIns="91440" tIns="45720" rIns="91440" bIns="45720" rtlCol="0"/>
          <a:lstStyle>
            <a:lvl1pPr algn="r">
              <a:defRPr sz="1200"/>
            </a:lvl1pPr>
          </a:lstStyle>
          <a:p>
            <a:fld id="{5AB7E574-4BFE-41C6-8117-A2B78DD4442A}" type="datetimeFigureOut">
              <a:rPr lang="en-US" smtClean="0"/>
              <a:pPr/>
              <a:t>8/22/2012</a:t>
            </a:fld>
            <a:endParaRPr lang="en-US"/>
          </a:p>
        </p:txBody>
      </p:sp>
      <p:sp>
        <p:nvSpPr>
          <p:cNvPr id="4" name="Footer Placeholder 3"/>
          <p:cNvSpPr>
            <a:spLocks noGrp="1"/>
          </p:cNvSpPr>
          <p:nvPr>
            <p:ph type="ftr" sz="quarter" idx="2"/>
          </p:nvPr>
        </p:nvSpPr>
        <p:spPr>
          <a:xfrm>
            <a:off x="0" y="8842375"/>
            <a:ext cx="3043238" cy="465138"/>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8275" y="8842375"/>
            <a:ext cx="3043238" cy="465138"/>
          </a:xfrm>
          <a:prstGeom prst="rect">
            <a:avLst/>
          </a:prstGeom>
        </p:spPr>
        <p:txBody>
          <a:bodyPr vert="horz" lIns="91440" tIns="45720" rIns="91440" bIns="45720" rtlCol="0" anchor="b"/>
          <a:lstStyle>
            <a:lvl1pPr algn="r">
              <a:defRPr sz="1200"/>
            </a:lvl1pPr>
          </a:lstStyle>
          <a:p>
            <a:fld id="{F46C3425-7E1A-4060-8ADF-E67FD37F79D5}" type="slidenum">
              <a:rPr lang="en-US" smtClean="0"/>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43343" cy="465455"/>
          </a:xfrm>
          <a:prstGeom prst="rect">
            <a:avLst/>
          </a:prstGeom>
        </p:spPr>
        <p:txBody>
          <a:bodyPr vert="horz" lIns="93324" tIns="46662" rIns="93324" bIns="46662" rtlCol="0"/>
          <a:lstStyle>
            <a:lvl1pPr algn="l" fontAlgn="auto">
              <a:spcBef>
                <a:spcPts val="0"/>
              </a:spcBef>
              <a:spcAft>
                <a:spcPts val="0"/>
              </a:spcAft>
              <a:defRPr sz="1200" smtClean="0">
                <a:latin typeface="+mn-lt"/>
              </a:defRPr>
            </a:lvl1pPr>
          </a:lstStyle>
          <a:p>
            <a:pPr>
              <a:defRPr/>
            </a:pPr>
            <a:endParaRPr lang="en-US"/>
          </a:p>
        </p:txBody>
      </p:sp>
      <p:sp>
        <p:nvSpPr>
          <p:cNvPr id="3" name="Date Placeholder 2"/>
          <p:cNvSpPr>
            <a:spLocks noGrp="1"/>
          </p:cNvSpPr>
          <p:nvPr>
            <p:ph type="dt" idx="1"/>
          </p:nvPr>
        </p:nvSpPr>
        <p:spPr>
          <a:xfrm>
            <a:off x="3978132" y="0"/>
            <a:ext cx="3043343" cy="465455"/>
          </a:xfrm>
          <a:prstGeom prst="rect">
            <a:avLst/>
          </a:prstGeom>
        </p:spPr>
        <p:txBody>
          <a:bodyPr vert="horz" lIns="93324" tIns="46662" rIns="93324" bIns="46662" rtlCol="0"/>
          <a:lstStyle>
            <a:lvl1pPr algn="r" fontAlgn="auto">
              <a:spcBef>
                <a:spcPts val="0"/>
              </a:spcBef>
              <a:spcAft>
                <a:spcPts val="0"/>
              </a:spcAft>
              <a:defRPr sz="1200" smtClean="0">
                <a:latin typeface="+mn-lt"/>
              </a:defRPr>
            </a:lvl1pPr>
          </a:lstStyle>
          <a:p>
            <a:pPr>
              <a:defRPr/>
            </a:pPr>
            <a:fld id="{58BFA55B-E6B8-4A52-8F7F-9113BA9A45DF}" type="datetimeFigureOut">
              <a:rPr lang="en-US"/>
              <a:pPr>
                <a:defRPr/>
              </a:pPr>
              <a:t>8/22/2012</a:t>
            </a:fld>
            <a:endParaRPr lang="en-US"/>
          </a:p>
        </p:txBody>
      </p:sp>
      <p:sp>
        <p:nvSpPr>
          <p:cNvPr id="4" name="Slide Image Placeholder 3"/>
          <p:cNvSpPr>
            <a:spLocks noGrp="1" noRot="1" noChangeAspect="1"/>
          </p:cNvSpPr>
          <p:nvPr>
            <p:ph type="sldImg" idx="2"/>
          </p:nvPr>
        </p:nvSpPr>
        <p:spPr>
          <a:xfrm>
            <a:off x="1184275" y="698500"/>
            <a:ext cx="4654550" cy="3490913"/>
          </a:xfrm>
          <a:prstGeom prst="rect">
            <a:avLst/>
          </a:prstGeom>
          <a:noFill/>
          <a:ln w="12700">
            <a:solidFill>
              <a:prstClr val="black"/>
            </a:solidFill>
          </a:ln>
        </p:spPr>
        <p:txBody>
          <a:bodyPr vert="horz" lIns="93324" tIns="46662" rIns="93324" bIns="46662" rtlCol="0" anchor="ctr"/>
          <a:lstStyle/>
          <a:p>
            <a:pPr lvl="0"/>
            <a:endParaRPr lang="en-US" noProof="0" smtClean="0"/>
          </a:p>
        </p:txBody>
      </p:sp>
      <p:sp>
        <p:nvSpPr>
          <p:cNvPr id="5" name="Notes Placeholder 4"/>
          <p:cNvSpPr>
            <a:spLocks noGrp="1"/>
          </p:cNvSpPr>
          <p:nvPr>
            <p:ph type="body" sz="quarter" idx="3"/>
          </p:nvPr>
        </p:nvSpPr>
        <p:spPr>
          <a:xfrm>
            <a:off x="702310" y="4421823"/>
            <a:ext cx="5618480" cy="4189095"/>
          </a:xfrm>
          <a:prstGeom prst="rect">
            <a:avLst/>
          </a:prstGeom>
        </p:spPr>
        <p:txBody>
          <a:bodyPr vert="horz" lIns="93324" tIns="46662" rIns="93324" bIns="46662"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842029"/>
            <a:ext cx="3043343" cy="465455"/>
          </a:xfrm>
          <a:prstGeom prst="rect">
            <a:avLst/>
          </a:prstGeom>
        </p:spPr>
        <p:txBody>
          <a:bodyPr vert="horz" lIns="93324" tIns="46662" rIns="93324" bIns="46662" rtlCol="0" anchor="b"/>
          <a:lstStyle>
            <a:lvl1pPr algn="l" fontAlgn="auto">
              <a:spcBef>
                <a:spcPts val="0"/>
              </a:spcBef>
              <a:spcAft>
                <a:spcPts val="0"/>
              </a:spcAft>
              <a:defRPr sz="1200" smtClean="0">
                <a:latin typeface="+mn-lt"/>
              </a:defRPr>
            </a:lvl1pPr>
          </a:lstStyle>
          <a:p>
            <a:pPr>
              <a:defRPr/>
            </a:pPr>
            <a:endParaRPr lang="en-US"/>
          </a:p>
        </p:txBody>
      </p:sp>
      <p:sp>
        <p:nvSpPr>
          <p:cNvPr id="7" name="Slide Number Placeholder 6"/>
          <p:cNvSpPr>
            <a:spLocks noGrp="1"/>
          </p:cNvSpPr>
          <p:nvPr>
            <p:ph type="sldNum" sz="quarter" idx="5"/>
          </p:nvPr>
        </p:nvSpPr>
        <p:spPr>
          <a:xfrm>
            <a:off x="3978132" y="8842029"/>
            <a:ext cx="3043343" cy="465455"/>
          </a:xfrm>
          <a:prstGeom prst="rect">
            <a:avLst/>
          </a:prstGeom>
        </p:spPr>
        <p:txBody>
          <a:bodyPr vert="horz" lIns="93324" tIns="46662" rIns="93324" bIns="46662" rtlCol="0" anchor="b"/>
          <a:lstStyle>
            <a:lvl1pPr algn="r" fontAlgn="auto">
              <a:spcBef>
                <a:spcPts val="0"/>
              </a:spcBef>
              <a:spcAft>
                <a:spcPts val="0"/>
              </a:spcAft>
              <a:defRPr sz="1200" smtClean="0">
                <a:latin typeface="+mn-lt"/>
              </a:defRPr>
            </a:lvl1pPr>
          </a:lstStyle>
          <a:p>
            <a:pPr>
              <a:defRPr/>
            </a:pPr>
            <a:fld id="{2A95D1F0-FEE0-4171-BBF6-AAD8D6D6DD91}"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Slide Image Placeholder 1"/>
          <p:cNvSpPr>
            <a:spLocks noGrp="1" noRot="1" noChangeAspect="1" noTextEdit="1"/>
          </p:cNvSpPr>
          <p:nvPr>
            <p:ph type="sldImg"/>
          </p:nvPr>
        </p:nvSpPr>
        <p:spPr bwMode="auto">
          <a:noFill/>
          <a:ln>
            <a:solidFill>
              <a:srgbClr val="000000"/>
            </a:solidFill>
            <a:miter lim="800000"/>
            <a:headEnd/>
            <a:tailEnd/>
          </a:ln>
        </p:spPr>
      </p:sp>
      <p:sp>
        <p:nvSpPr>
          <p:cNvPr id="6147"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buFont typeface="Arial" pitchFamily="34" charset="0"/>
              <a:buChar char="•"/>
            </a:pPr>
            <a:endParaRPr lang="en-US" dirty="0" smtClean="0"/>
          </a:p>
        </p:txBody>
      </p:sp>
      <p:sp>
        <p:nvSpPr>
          <p:cNvPr id="614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826D3B7C-FCA6-4E6D-8A00-283C7B931CEF}" type="slidenum">
              <a:rPr lang="en-US">
                <a:latin typeface="Arial" charset="0"/>
              </a:rPr>
              <a:pPr fontAlgn="base">
                <a:spcBef>
                  <a:spcPct val="0"/>
                </a:spcBef>
                <a:spcAft>
                  <a:spcPct val="0"/>
                </a:spcAft>
              </a:pPr>
              <a:t>1</a:t>
            </a:fld>
            <a:endParaRPr lang="en-US">
              <a:latin typeface="Arial"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James</a:t>
            </a: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10</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en-US" dirty="0" smtClean="0"/>
              <a:t>James</a:t>
            </a:r>
          </a:p>
          <a:p>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11</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en-US" dirty="0" smtClean="0"/>
              <a:t>James</a:t>
            </a:r>
          </a:p>
          <a:p>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12</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James</a:t>
            </a: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13</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Tx/>
              <a:buNone/>
            </a:pPr>
            <a:r>
              <a:rPr lang="en-US" dirty="0" smtClean="0"/>
              <a:t>Brooke</a:t>
            </a: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14</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en-US" dirty="0" smtClean="0"/>
              <a:t>Brooke</a:t>
            </a:r>
          </a:p>
          <a:p>
            <a:pPr>
              <a:buFont typeface="Arial" pitchFamily="34" charset="0"/>
              <a:buChar char="•"/>
            </a:pP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15</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en-US" dirty="0" smtClean="0"/>
              <a:t>Brooke</a:t>
            </a:r>
          </a:p>
          <a:p>
            <a:pPr>
              <a:buFontTx/>
              <a:buNone/>
            </a:pP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16</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en-US" dirty="0" smtClean="0"/>
              <a:t>Brooke</a:t>
            </a:r>
          </a:p>
          <a:p>
            <a:pPr>
              <a:buFont typeface="Arial" pitchFamily="34" charset="0"/>
              <a:buChar char="•"/>
            </a:pP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17</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en-US" dirty="0" smtClean="0"/>
              <a:t>Brooke</a:t>
            </a:r>
          </a:p>
          <a:p>
            <a:pPr>
              <a:buFont typeface="Arial" pitchFamily="34" charset="0"/>
              <a:buChar char="•"/>
            </a:pP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18</a:t>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en-US" dirty="0" smtClean="0"/>
              <a:t>Brooke</a:t>
            </a:r>
          </a:p>
          <a:p>
            <a:pPr>
              <a:buFont typeface="Arial" pitchFamily="34" charset="0"/>
              <a:buChar char="•"/>
            </a:pP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19</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Slide Image Placeholder 1"/>
          <p:cNvSpPr>
            <a:spLocks noGrp="1" noRot="1" noChangeAspect="1" noTextEdit="1"/>
          </p:cNvSpPr>
          <p:nvPr>
            <p:ph type="sldImg"/>
          </p:nvPr>
        </p:nvSpPr>
        <p:spPr bwMode="auto">
          <a:noFill/>
          <a:ln>
            <a:solidFill>
              <a:srgbClr val="000000"/>
            </a:solidFill>
            <a:miter lim="800000"/>
            <a:headEnd/>
            <a:tailEnd/>
          </a:ln>
        </p:spPr>
      </p:sp>
      <p:sp>
        <p:nvSpPr>
          <p:cNvPr id="6147"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dirty="0" smtClean="0"/>
              <a:t>James &amp; Brooke</a:t>
            </a:r>
          </a:p>
        </p:txBody>
      </p:sp>
      <p:sp>
        <p:nvSpPr>
          <p:cNvPr id="614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826D3B7C-FCA6-4E6D-8A00-283C7B931CEF}" type="slidenum">
              <a:rPr lang="en-US">
                <a:latin typeface="Arial" charset="0"/>
              </a:rPr>
              <a:pPr fontAlgn="base">
                <a:spcBef>
                  <a:spcPct val="0"/>
                </a:spcBef>
                <a:spcAft>
                  <a:spcPct val="0"/>
                </a:spcAft>
              </a:pPr>
              <a:t>2</a:t>
            </a:fld>
            <a:endParaRPr lang="en-US">
              <a:latin typeface="Arial" charset="0"/>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en-US" dirty="0" smtClean="0"/>
              <a:t>Brooke</a:t>
            </a:r>
          </a:p>
          <a:p>
            <a:pPr>
              <a:buFont typeface="Arial" pitchFamily="34" charset="0"/>
              <a:buChar char="•"/>
            </a:pP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20</a:t>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en-US" dirty="0" smtClean="0"/>
              <a:t>Brooke</a:t>
            </a:r>
          </a:p>
          <a:p>
            <a:pPr>
              <a:buFont typeface="Arial" pitchFamily="34" charset="0"/>
              <a:buChar char="•"/>
            </a:pP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21</a:t>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Tx/>
              <a:buNone/>
            </a:pPr>
            <a:r>
              <a:rPr lang="en-US" sz="1600" dirty="0" smtClean="0"/>
              <a:t>Brooke</a:t>
            </a: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22</a:t>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Tx/>
              <a:buNone/>
            </a:pPr>
            <a:r>
              <a:rPr lang="en-US" sz="1600" dirty="0" smtClean="0"/>
              <a:t>Brooke</a:t>
            </a:r>
            <a:endParaRPr lang="en-US" sz="1600"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23</a:t>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246313" y="698500"/>
            <a:ext cx="2530475" cy="1898650"/>
          </a:xfrm>
        </p:spPr>
      </p:sp>
      <p:sp>
        <p:nvSpPr>
          <p:cNvPr id="3" name="Notes Placeholder 2"/>
          <p:cNvSpPr>
            <a:spLocks noGrp="1"/>
          </p:cNvSpPr>
          <p:nvPr>
            <p:ph type="body" idx="1"/>
          </p:nvPr>
        </p:nvSpPr>
        <p:spPr>
          <a:xfrm>
            <a:off x="702310" y="2825751"/>
            <a:ext cx="5618480" cy="5785168"/>
          </a:xfrm>
        </p:spPr>
        <p:txBody>
          <a:bodyPr>
            <a:normAutofit/>
          </a:bodyPr>
          <a:lstStyle/>
          <a:p>
            <a:pPr marL="0" marR="0" indent="0" algn="l" defTabSz="914400" rtl="0" eaLnBrk="1" fontAlgn="base" latinLnBrk="0" hangingPunct="1">
              <a:lnSpc>
                <a:spcPct val="100000"/>
              </a:lnSpc>
              <a:spcBef>
                <a:spcPct val="30000"/>
              </a:spcBef>
              <a:spcAft>
                <a:spcPct val="0"/>
              </a:spcAft>
              <a:buClrTx/>
              <a:buSzTx/>
              <a:buFont typeface="Arial" pitchFamily="34" charset="0"/>
              <a:buNone/>
              <a:tabLst/>
              <a:defRPr/>
            </a:pPr>
            <a:r>
              <a:rPr lang="en-US" sz="1600" dirty="0" smtClean="0"/>
              <a:t>Brooke</a:t>
            </a:r>
          </a:p>
          <a:p>
            <a:pPr>
              <a:buFont typeface="Arial" pitchFamily="34" charset="0"/>
              <a:buChar char="•"/>
            </a:pPr>
            <a:endParaRPr lang="en-US" sz="1600" baseline="0" dirty="0" smtClean="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24</a:t>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246313" y="698500"/>
            <a:ext cx="2530475" cy="1898650"/>
          </a:xfrm>
        </p:spPr>
      </p:sp>
      <p:sp>
        <p:nvSpPr>
          <p:cNvPr id="3" name="Notes Placeholder 2"/>
          <p:cNvSpPr>
            <a:spLocks noGrp="1"/>
          </p:cNvSpPr>
          <p:nvPr>
            <p:ph type="body" idx="1"/>
          </p:nvPr>
        </p:nvSpPr>
        <p:spPr>
          <a:xfrm>
            <a:off x="702310" y="2825751"/>
            <a:ext cx="5618480" cy="5785168"/>
          </a:xfrm>
        </p:spPr>
        <p:txBody>
          <a:bodyPr>
            <a:normAutofit/>
          </a:bodyPr>
          <a:lstStyle/>
          <a:p>
            <a:pPr marL="0" marR="0" indent="0" algn="l" defTabSz="914400" rtl="0" eaLnBrk="1" fontAlgn="base" latinLnBrk="0" hangingPunct="1">
              <a:lnSpc>
                <a:spcPct val="100000"/>
              </a:lnSpc>
              <a:spcBef>
                <a:spcPct val="30000"/>
              </a:spcBef>
              <a:spcAft>
                <a:spcPct val="0"/>
              </a:spcAft>
              <a:buClrTx/>
              <a:buSzTx/>
              <a:buFont typeface="Arial" pitchFamily="34" charset="0"/>
              <a:buNone/>
              <a:tabLst/>
              <a:defRPr/>
            </a:pPr>
            <a:r>
              <a:rPr lang="en-US" sz="1600" dirty="0" smtClean="0"/>
              <a:t>Brooke</a:t>
            </a:r>
          </a:p>
          <a:p>
            <a:pPr>
              <a:buFont typeface="Arial" pitchFamily="34" charset="0"/>
              <a:buChar char="•"/>
            </a:pPr>
            <a:endParaRPr lang="en-US" sz="1600" baseline="0" dirty="0" smtClean="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25</a:t>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246313" y="698500"/>
            <a:ext cx="2530475" cy="1898650"/>
          </a:xfrm>
        </p:spPr>
      </p:sp>
      <p:sp>
        <p:nvSpPr>
          <p:cNvPr id="3" name="Notes Placeholder 2"/>
          <p:cNvSpPr>
            <a:spLocks noGrp="1"/>
          </p:cNvSpPr>
          <p:nvPr>
            <p:ph type="body" idx="1"/>
          </p:nvPr>
        </p:nvSpPr>
        <p:spPr>
          <a:xfrm>
            <a:off x="702310" y="2825751"/>
            <a:ext cx="5618480" cy="5785168"/>
          </a:xfrm>
        </p:spPr>
        <p:txBody>
          <a:bodyPr>
            <a:normAutofit/>
          </a:bodyPr>
          <a:lstStyle/>
          <a:p>
            <a:pPr marL="0" marR="0" indent="0" algn="l" defTabSz="914400" rtl="0" eaLnBrk="1" fontAlgn="base" latinLnBrk="0" hangingPunct="1">
              <a:lnSpc>
                <a:spcPct val="100000"/>
              </a:lnSpc>
              <a:spcBef>
                <a:spcPct val="30000"/>
              </a:spcBef>
              <a:spcAft>
                <a:spcPct val="0"/>
              </a:spcAft>
              <a:buClrTx/>
              <a:buSzTx/>
              <a:buFont typeface="Arial" pitchFamily="34" charset="0"/>
              <a:buNone/>
              <a:tabLst/>
              <a:defRPr/>
            </a:pPr>
            <a:r>
              <a:rPr lang="en-US" sz="1600" dirty="0" smtClean="0"/>
              <a:t>Brooke</a:t>
            </a:r>
          </a:p>
          <a:p>
            <a:pPr>
              <a:buFont typeface="Arial" pitchFamily="34" charset="0"/>
              <a:buChar char="•"/>
            </a:pPr>
            <a:endParaRPr lang="en-US" sz="1600" baseline="0" dirty="0" smtClean="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26</a:t>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246313" y="698500"/>
            <a:ext cx="2530475" cy="1898650"/>
          </a:xfrm>
        </p:spPr>
      </p:sp>
      <p:sp>
        <p:nvSpPr>
          <p:cNvPr id="3" name="Notes Placeholder 2"/>
          <p:cNvSpPr>
            <a:spLocks noGrp="1"/>
          </p:cNvSpPr>
          <p:nvPr>
            <p:ph type="body" idx="1"/>
          </p:nvPr>
        </p:nvSpPr>
        <p:spPr>
          <a:xfrm>
            <a:off x="702310" y="2825751"/>
            <a:ext cx="5618480" cy="5785168"/>
          </a:xfrm>
        </p:spPr>
        <p:txBody>
          <a:bodyPr>
            <a:normAutofit/>
          </a:bodyPr>
          <a:lstStyle/>
          <a:p>
            <a:pPr>
              <a:buFont typeface="Arial" pitchFamily="34" charset="0"/>
              <a:buChar char="•"/>
            </a:pPr>
            <a:endParaRPr lang="en-US" sz="1600" baseline="0" dirty="0" smtClean="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27</a:t>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None/>
            </a:pPr>
            <a:r>
              <a:rPr lang="en-US" dirty="0" smtClean="0"/>
              <a:t>James</a:t>
            </a: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28</a:t>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None/>
            </a:pPr>
            <a:r>
              <a:rPr lang="en-US" dirty="0" smtClean="0"/>
              <a:t>James</a:t>
            </a: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29</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en-US" dirty="0" smtClean="0"/>
              <a:t>James</a:t>
            </a:r>
          </a:p>
          <a:p>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3</a:t>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James</a:t>
            </a: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30</a:t>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baseline="0" dirty="0" smtClean="0">
                <a:solidFill>
                  <a:schemeClr val="tx1"/>
                </a:solidFill>
                <a:latin typeface="+mn-lt"/>
                <a:ea typeface="+mn-ea"/>
                <a:cs typeface="+mn-cs"/>
              </a:rPr>
              <a:t>James</a:t>
            </a: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31</a:t>
            </a:fld>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en-US" dirty="0" smtClean="0"/>
              <a:t>James</a:t>
            </a:r>
          </a:p>
          <a:p>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32</a:t>
            </a:fld>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base" latinLnBrk="0" hangingPunct="1">
              <a:lnSpc>
                <a:spcPct val="100000"/>
              </a:lnSpc>
              <a:spcBef>
                <a:spcPct val="30000"/>
              </a:spcBef>
              <a:spcAft>
                <a:spcPct val="0"/>
              </a:spcAft>
              <a:buClrTx/>
              <a:buSzTx/>
              <a:buFont typeface="Arial" pitchFamily="34" charset="0"/>
              <a:buNone/>
              <a:tabLst/>
              <a:defRPr/>
            </a:pPr>
            <a:r>
              <a:rPr lang="en-US" dirty="0" smtClean="0"/>
              <a:t>James</a:t>
            </a:r>
          </a:p>
          <a:p>
            <a:pPr>
              <a:buFont typeface="Arial" pitchFamily="34" charset="0"/>
              <a:buChar char="•"/>
            </a:pPr>
            <a:endParaRPr lang="en-US" sz="1200" kern="1200" baseline="0" dirty="0" smtClean="0">
              <a:solidFill>
                <a:schemeClr val="tx1"/>
              </a:solidFill>
              <a:latin typeface="+mn-lt"/>
              <a:ea typeface="+mn-ea"/>
              <a:cs typeface="+mn-cs"/>
            </a:endParaRPr>
          </a:p>
          <a:p>
            <a:pPr>
              <a:buFont typeface="Arial" pitchFamily="34" charset="0"/>
              <a:buChar char="•"/>
            </a:pPr>
            <a:endParaRPr lang="en-US" sz="1200" kern="1200" baseline="0" dirty="0" smtClean="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33</a:t>
            </a:fld>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None/>
            </a:pPr>
            <a:r>
              <a:rPr lang="en-US" dirty="0" smtClean="0"/>
              <a:t>James</a:t>
            </a: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34</a:t>
            </a:fld>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None/>
            </a:pPr>
            <a:r>
              <a:rPr lang="en-US" dirty="0" smtClean="0"/>
              <a:t>James – since the slope of the</a:t>
            </a:r>
            <a:r>
              <a:rPr lang="en-US" baseline="0" dirty="0" smtClean="0"/>
              <a:t> graph of </a:t>
            </a:r>
            <a:r>
              <a:rPr lang="en-US" i="1" baseline="0" dirty="0" smtClean="0"/>
              <a:t>f</a:t>
            </a:r>
            <a:r>
              <a:rPr lang="en-US" baseline="0" dirty="0" smtClean="0"/>
              <a:t>, 4, is greater than the slope of the graph of </a:t>
            </a:r>
            <a:r>
              <a:rPr lang="en-US" i="1" baseline="0" dirty="0" smtClean="0"/>
              <a:t>g</a:t>
            </a:r>
            <a:r>
              <a:rPr lang="en-US" baseline="0" dirty="0" smtClean="0"/>
              <a:t>, 2, we label the steeper line </a:t>
            </a:r>
            <a:r>
              <a:rPr lang="en-US" i="1" baseline="0" dirty="0" smtClean="0"/>
              <a:t>f</a:t>
            </a:r>
            <a:r>
              <a:rPr lang="en-US" baseline="0" dirty="0" smtClean="0"/>
              <a:t> and the other </a:t>
            </a:r>
            <a:r>
              <a:rPr lang="en-US" i="1" baseline="0" dirty="0" smtClean="0"/>
              <a:t>g</a:t>
            </a:r>
            <a:r>
              <a:rPr lang="en-US" baseline="0" dirty="0" smtClean="0"/>
              <a:t>.</a:t>
            </a: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35</a:t>
            </a:fld>
            <a:endParaRPr 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None/>
            </a:pPr>
            <a:r>
              <a:rPr lang="en-US" dirty="0" smtClean="0"/>
              <a:t>Brooke</a:t>
            </a: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36</a:t>
            </a:fld>
            <a:endParaRPr 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None/>
            </a:pPr>
            <a:r>
              <a:rPr lang="en-US" dirty="0" smtClean="0"/>
              <a:t>Brooke</a:t>
            </a: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37</a:t>
            </a:fld>
            <a:endParaRPr 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None/>
            </a:pPr>
            <a:r>
              <a:rPr lang="en-US" dirty="0" smtClean="0"/>
              <a:t>Brooke</a:t>
            </a: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38</a:t>
            </a:fld>
            <a:endParaRPr 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Brooke -</a:t>
            </a: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39</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en-US" dirty="0" smtClean="0"/>
              <a:t>James</a:t>
            </a:r>
          </a:p>
          <a:p>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4</a:t>
            </a:fld>
            <a:endParaRPr 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Brooke -</a:t>
            </a: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40</a:t>
            </a:fld>
            <a:endParaRPr lang="en-US"/>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Brooke - </a:t>
            </a:r>
            <a:r>
              <a:rPr lang="en-US" sz="1200" kern="1200" baseline="0" dirty="0" smtClean="0">
                <a:solidFill>
                  <a:schemeClr val="tx1"/>
                </a:solidFill>
                <a:latin typeface="+mn-lt"/>
                <a:ea typeface="+mn-ea"/>
                <a:cs typeface="+mn-cs"/>
              </a:rPr>
              <a:t>Examining the behavior of the exponential function more closely we observe, that the slope of the exponential </a:t>
            </a:r>
            <a:r>
              <a:rPr lang="en-US" sz="1200" kern="1200" baseline="0" smtClean="0">
                <a:solidFill>
                  <a:schemeClr val="tx1"/>
                </a:solidFill>
                <a:latin typeface="+mn-lt"/>
                <a:ea typeface="+mn-ea"/>
                <a:cs typeface="+mn-cs"/>
              </a:rPr>
              <a:t>function keeps increasing </a:t>
            </a:r>
            <a:r>
              <a:rPr lang="en-US" sz="1200" kern="1200" baseline="0" dirty="0" smtClean="0">
                <a:solidFill>
                  <a:schemeClr val="tx1"/>
                </a:solidFill>
                <a:latin typeface="+mn-lt"/>
                <a:ea typeface="+mn-ea"/>
                <a:cs typeface="+mn-cs"/>
              </a:rPr>
              <a:t>whereas the slope of any linear function is constant. Even if a linear function has a very large slope, an exponential function will eventually grow even faster and overtake the linear function.</a:t>
            </a: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41</a:t>
            </a:fld>
            <a:endParaRPr lang="en-US"/>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None/>
            </a:pPr>
            <a:r>
              <a:rPr lang="en-US" dirty="0" smtClean="0"/>
              <a:t>James</a:t>
            </a: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42</a:t>
            </a:fld>
            <a:endParaRPr lang="en-US"/>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None/>
            </a:pPr>
            <a:r>
              <a:rPr lang="en-US" dirty="0" smtClean="0"/>
              <a:t>James</a:t>
            </a: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43</a:t>
            </a:fld>
            <a:endParaRPr lang="en-US"/>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en-US" dirty="0" smtClean="0"/>
              <a:t>Brooke</a:t>
            </a:r>
          </a:p>
          <a:p>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44</a:t>
            </a:fld>
            <a:endParaRPr lang="en-US"/>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None/>
            </a:pPr>
            <a:r>
              <a:rPr lang="en-US" sz="1600" dirty="0" smtClean="0"/>
              <a:t>Brooke</a:t>
            </a:r>
            <a:endParaRPr lang="en-US" sz="1600" baseline="0" dirty="0" smtClean="0"/>
          </a:p>
          <a:p>
            <a:pPr lvl="0" algn="l">
              <a:buFont typeface="Arial" pitchFamily="34" charset="0"/>
              <a:buNone/>
            </a:pPr>
            <a:endParaRPr lang="en-US" sz="1600" dirty="0" smtClean="0"/>
          </a:p>
          <a:p>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45</a:t>
            </a:fld>
            <a:endParaRPr lang="en-US"/>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en-US" dirty="0" smtClean="0"/>
              <a:t>Brooke</a:t>
            </a:r>
          </a:p>
          <a:p>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62</a:t>
            </a:fld>
            <a:endParaRPr lang="en-US"/>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None/>
            </a:pPr>
            <a:r>
              <a:rPr lang="en-US" dirty="0" smtClean="0"/>
              <a:t>James</a:t>
            </a: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63</a:t>
            </a:fld>
            <a:endParaRPr lang="en-US"/>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James</a:t>
            </a: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64</a:t>
            </a:fld>
            <a:endParaRPr lang="en-US"/>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None/>
            </a:pPr>
            <a:r>
              <a:rPr lang="en-US" dirty="0" smtClean="0"/>
              <a:t>James</a:t>
            </a: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65</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Char char="•"/>
            </a:pPr>
            <a:r>
              <a:rPr lang="en-US" dirty="0" smtClean="0"/>
              <a:t>Brooke</a:t>
            </a: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5</a:t>
            </a:fld>
            <a:endParaRPr lang="en-US"/>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James</a:t>
            </a: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66</a:t>
            </a:fld>
            <a:endParaRPr lang="en-US"/>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James</a:t>
            </a: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67</a:t>
            </a:fld>
            <a:endParaRPr lang="en-US"/>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James</a:t>
            </a: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68</a:t>
            </a:fld>
            <a:endParaRPr lang="en-US"/>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None/>
            </a:pPr>
            <a:r>
              <a:rPr lang="en-US" dirty="0" smtClean="0"/>
              <a:t>Brooke</a:t>
            </a: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69</a:t>
            </a:fld>
            <a:endParaRPr lang="en-US"/>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None/>
            </a:pPr>
            <a:r>
              <a:rPr lang="en-US" sz="1600" dirty="0" smtClean="0"/>
              <a:t>James &amp; Brooke</a:t>
            </a:r>
            <a:endParaRPr lang="en-US" sz="1600"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70</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en-US" dirty="0" smtClean="0"/>
              <a:t>Brooke</a:t>
            </a:r>
          </a:p>
          <a:p>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en-US" dirty="0" smtClean="0"/>
              <a:t>Brooke</a:t>
            </a:r>
          </a:p>
          <a:p>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Char char="•"/>
            </a:pPr>
            <a:r>
              <a:rPr lang="en-US" sz="1600" dirty="0" smtClean="0"/>
              <a:t>Brooke</a:t>
            </a:r>
            <a:endParaRPr lang="en-US" sz="1600"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base" latinLnBrk="0" hangingPunct="1">
              <a:lnSpc>
                <a:spcPct val="100000"/>
              </a:lnSpc>
              <a:spcBef>
                <a:spcPct val="30000"/>
              </a:spcBef>
              <a:spcAft>
                <a:spcPct val="0"/>
              </a:spcAft>
              <a:buClrTx/>
              <a:buSzTx/>
              <a:buFont typeface="Arial" pitchFamily="34" charset="0"/>
              <a:buChar char="•"/>
              <a:tabLst/>
              <a:defRPr/>
            </a:pPr>
            <a:r>
              <a:rPr lang="en-US" dirty="0" smtClean="0"/>
              <a:t>Brooke</a:t>
            </a:r>
          </a:p>
          <a:p>
            <a:pPr>
              <a:buFont typeface="Arial" pitchFamily="34" charset="0"/>
              <a:buChar char="•"/>
            </a:pP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2D455722-A9B4-4540-80DC-D13700BA2660}" type="datetimeFigureOut">
              <a:rPr lang="en-US"/>
              <a:pPr>
                <a:defRPr/>
              </a:pPr>
              <a:t>8/22/2012</a:t>
            </a:fld>
            <a:endParaRPr lang="en-US"/>
          </a:p>
        </p:txBody>
      </p:sp>
      <p:sp>
        <p:nvSpPr>
          <p:cNvPr id="5" name="Slide Number Placeholder 5"/>
          <p:cNvSpPr>
            <a:spLocks noGrp="1"/>
          </p:cNvSpPr>
          <p:nvPr>
            <p:ph type="sldNum" sz="quarter" idx="11"/>
          </p:nvPr>
        </p:nvSpPr>
        <p:spPr/>
        <p:txBody>
          <a:bodyPr/>
          <a:lstStyle>
            <a:lvl1pPr>
              <a:defRPr/>
            </a:lvl1pPr>
          </a:lstStyle>
          <a:p>
            <a:pPr>
              <a:defRPr/>
            </a:pPr>
            <a:fld id="{7D3F07CB-545B-4FAC-B891-1A08A2F46C36}"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F03816B7-0D84-4394-A043-0DCB5CE3AA5C}" type="datetimeFigureOut">
              <a:rPr lang="en-US"/>
              <a:pPr>
                <a:defRPr/>
              </a:pPr>
              <a:t>8/22/2012</a:t>
            </a:fld>
            <a:endParaRPr lang="en-US"/>
          </a:p>
        </p:txBody>
      </p:sp>
      <p:sp>
        <p:nvSpPr>
          <p:cNvPr id="5" name="Slide Number Placeholder 5"/>
          <p:cNvSpPr>
            <a:spLocks noGrp="1"/>
          </p:cNvSpPr>
          <p:nvPr>
            <p:ph type="sldNum" sz="quarter" idx="11"/>
          </p:nvPr>
        </p:nvSpPr>
        <p:spPr/>
        <p:txBody>
          <a:bodyPr/>
          <a:lstStyle>
            <a:lvl1pPr>
              <a:defRPr/>
            </a:lvl1pPr>
          </a:lstStyle>
          <a:p>
            <a:pPr>
              <a:defRPr/>
            </a:pPr>
            <a:fld id="{CD807065-8CE4-4038-BC35-61F26DB01A12}"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50D012BF-B209-4445-A89E-7FB2872DF2C2}" type="datetimeFigureOut">
              <a:rPr lang="en-US"/>
              <a:pPr>
                <a:defRPr/>
              </a:pPr>
              <a:t>8/22/2012</a:t>
            </a:fld>
            <a:endParaRPr lang="en-US"/>
          </a:p>
        </p:txBody>
      </p:sp>
      <p:sp>
        <p:nvSpPr>
          <p:cNvPr id="5" name="Slide Number Placeholder 5"/>
          <p:cNvSpPr>
            <a:spLocks noGrp="1"/>
          </p:cNvSpPr>
          <p:nvPr>
            <p:ph type="sldNum" sz="quarter" idx="11"/>
          </p:nvPr>
        </p:nvSpPr>
        <p:spPr/>
        <p:txBody>
          <a:bodyPr/>
          <a:lstStyle>
            <a:lvl1pPr>
              <a:defRPr/>
            </a:lvl1pPr>
          </a:lstStyle>
          <a:p>
            <a:pPr>
              <a:defRPr/>
            </a:pPr>
            <a:fld id="{06CBF901-778F-42D2-96F1-EE232143EF75}"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1"/>
            </a:lvl1p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50DEA37E-02F4-436F-B890-43226EA9BC48}" type="datetimeFigureOut">
              <a:rPr lang="en-US"/>
              <a:pPr>
                <a:defRPr/>
              </a:pPr>
              <a:t>8/22/2012</a:t>
            </a:fld>
            <a:endParaRPr lang="en-US"/>
          </a:p>
        </p:txBody>
      </p:sp>
      <p:sp>
        <p:nvSpPr>
          <p:cNvPr id="5" name="Slide Number Placeholder 5"/>
          <p:cNvSpPr>
            <a:spLocks noGrp="1"/>
          </p:cNvSpPr>
          <p:nvPr>
            <p:ph type="sldNum" sz="quarter" idx="11"/>
          </p:nvPr>
        </p:nvSpPr>
        <p:spPr/>
        <p:txBody>
          <a:bodyPr/>
          <a:lstStyle>
            <a:lvl1pPr>
              <a:defRPr/>
            </a:lvl1pPr>
          </a:lstStyle>
          <a:p>
            <a:pPr>
              <a:defRPr/>
            </a:pPr>
            <a:fld id="{6D1DF973-4913-44A9-9C34-A61CF21E5BFD}"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F9B13896-3AA0-4CBF-85BE-631E084B481C}" type="datetimeFigureOut">
              <a:rPr lang="en-US"/>
              <a:pPr>
                <a:defRPr/>
              </a:pPr>
              <a:t>8/22/2012</a:t>
            </a:fld>
            <a:endParaRPr lang="en-US"/>
          </a:p>
        </p:txBody>
      </p:sp>
      <p:sp>
        <p:nvSpPr>
          <p:cNvPr id="5" name="Slide Number Placeholder 5"/>
          <p:cNvSpPr>
            <a:spLocks noGrp="1"/>
          </p:cNvSpPr>
          <p:nvPr>
            <p:ph type="sldNum" sz="quarter" idx="11"/>
          </p:nvPr>
        </p:nvSpPr>
        <p:spPr/>
        <p:txBody>
          <a:bodyPr/>
          <a:lstStyle>
            <a:lvl1pPr>
              <a:defRPr/>
            </a:lvl1pPr>
          </a:lstStyle>
          <a:p>
            <a:pPr>
              <a:defRPr/>
            </a:pPr>
            <a:fld id="{BFD4266F-16A2-4AC8-BB72-898D524891FD}"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8C89684E-17FA-4239-9274-27CFEAB3FE03}" type="datetimeFigureOut">
              <a:rPr lang="en-US"/>
              <a:pPr>
                <a:defRPr/>
              </a:pPr>
              <a:t>8/22/2012</a:t>
            </a:fld>
            <a:endParaRPr lang="en-US"/>
          </a:p>
        </p:txBody>
      </p:sp>
      <p:sp>
        <p:nvSpPr>
          <p:cNvPr id="6" name="Slide Number Placeholder 5"/>
          <p:cNvSpPr>
            <a:spLocks noGrp="1"/>
          </p:cNvSpPr>
          <p:nvPr>
            <p:ph type="sldNum" sz="quarter" idx="11"/>
          </p:nvPr>
        </p:nvSpPr>
        <p:spPr/>
        <p:txBody>
          <a:bodyPr/>
          <a:lstStyle>
            <a:lvl1pPr>
              <a:defRPr/>
            </a:lvl1pPr>
          </a:lstStyle>
          <a:p>
            <a:pPr>
              <a:defRPr/>
            </a:pPr>
            <a:fld id="{C3D409FD-1D34-4EA1-B4AC-9E903D4A81B0}"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08C10DB1-01DA-48AB-9F99-ED40CAF55822}" type="datetimeFigureOut">
              <a:rPr lang="en-US"/>
              <a:pPr>
                <a:defRPr/>
              </a:pPr>
              <a:t>8/22/2012</a:t>
            </a:fld>
            <a:endParaRPr lang="en-US"/>
          </a:p>
        </p:txBody>
      </p:sp>
      <p:sp>
        <p:nvSpPr>
          <p:cNvPr id="8" name="Slide Number Placeholder 5"/>
          <p:cNvSpPr>
            <a:spLocks noGrp="1"/>
          </p:cNvSpPr>
          <p:nvPr>
            <p:ph type="sldNum" sz="quarter" idx="11"/>
          </p:nvPr>
        </p:nvSpPr>
        <p:spPr/>
        <p:txBody>
          <a:bodyPr/>
          <a:lstStyle>
            <a:lvl1pPr>
              <a:defRPr/>
            </a:lvl1pPr>
          </a:lstStyle>
          <a:p>
            <a:pPr>
              <a:defRPr/>
            </a:pPr>
            <a:fld id="{541A8B44-C7F6-48F5-9D01-AE3DE2A37F54}"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3B18A3CD-D1C9-4338-ABAD-0400F9611BF0}" type="datetimeFigureOut">
              <a:rPr lang="en-US"/>
              <a:pPr>
                <a:defRPr/>
              </a:pPr>
              <a:t>8/22/2012</a:t>
            </a:fld>
            <a:endParaRPr lang="en-US"/>
          </a:p>
        </p:txBody>
      </p:sp>
      <p:sp>
        <p:nvSpPr>
          <p:cNvPr id="4" name="Slide Number Placeholder 5"/>
          <p:cNvSpPr>
            <a:spLocks noGrp="1"/>
          </p:cNvSpPr>
          <p:nvPr>
            <p:ph type="sldNum" sz="quarter" idx="11"/>
          </p:nvPr>
        </p:nvSpPr>
        <p:spPr/>
        <p:txBody>
          <a:bodyPr/>
          <a:lstStyle>
            <a:lvl1pPr>
              <a:defRPr/>
            </a:lvl1pPr>
          </a:lstStyle>
          <a:p>
            <a:pPr>
              <a:defRPr/>
            </a:pPr>
            <a:fld id="{F3BA01B3-E892-48D1-AF7E-F96D70C8AE09}"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59BEC5DE-46E0-4CDD-A166-C18890698598}" type="datetimeFigureOut">
              <a:rPr lang="en-US"/>
              <a:pPr>
                <a:defRPr/>
              </a:pPr>
              <a:t>8/22/2012</a:t>
            </a:fld>
            <a:endParaRPr lang="en-US"/>
          </a:p>
        </p:txBody>
      </p:sp>
      <p:sp>
        <p:nvSpPr>
          <p:cNvPr id="3" name="Slide Number Placeholder 5"/>
          <p:cNvSpPr>
            <a:spLocks noGrp="1"/>
          </p:cNvSpPr>
          <p:nvPr>
            <p:ph type="sldNum" sz="quarter" idx="11"/>
          </p:nvPr>
        </p:nvSpPr>
        <p:spPr/>
        <p:txBody>
          <a:bodyPr/>
          <a:lstStyle>
            <a:lvl1pPr>
              <a:defRPr/>
            </a:lvl1pPr>
          </a:lstStyle>
          <a:p>
            <a:pPr>
              <a:defRPr/>
            </a:pPr>
            <a:fld id="{5BB03018-FBDC-4249-B70B-B943AF8D9550}"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E6EC98BA-D25F-4645-A181-4814D9AEB050}" type="datetimeFigureOut">
              <a:rPr lang="en-US"/>
              <a:pPr>
                <a:defRPr/>
              </a:pPr>
              <a:t>8/22/2012</a:t>
            </a:fld>
            <a:endParaRPr lang="en-US"/>
          </a:p>
        </p:txBody>
      </p:sp>
      <p:sp>
        <p:nvSpPr>
          <p:cNvPr id="6" name="Slide Number Placeholder 5"/>
          <p:cNvSpPr>
            <a:spLocks noGrp="1"/>
          </p:cNvSpPr>
          <p:nvPr>
            <p:ph type="sldNum" sz="quarter" idx="11"/>
          </p:nvPr>
        </p:nvSpPr>
        <p:spPr/>
        <p:txBody>
          <a:bodyPr/>
          <a:lstStyle>
            <a:lvl1pPr>
              <a:defRPr/>
            </a:lvl1pPr>
          </a:lstStyle>
          <a:p>
            <a:pPr>
              <a:defRPr/>
            </a:pPr>
            <a:fld id="{3F866AFF-E9D9-443A-923A-85F266772606}"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US"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63C8E991-BE1E-4D08-BF69-14E62227E662}" type="datetimeFigureOut">
              <a:rPr lang="en-US"/>
              <a:pPr>
                <a:defRPr/>
              </a:pPr>
              <a:t>8/22/2012</a:t>
            </a:fld>
            <a:endParaRPr lang="en-US"/>
          </a:p>
        </p:txBody>
      </p:sp>
      <p:sp>
        <p:nvSpPr>
          <p:cNvPr id="6" name="Slide Number Placeholder 5"/>
          <p:cNvSpPr>
            <a:spLocks noGrp="1"/>
          </p:cNvSpPr>
          <p:nvPr>
            <p:ph type="sldNum" sz="quarter" idx="11"/>
          </p:nvPr>
        </p:nvSpPr>
        <p:spPr/>
        <p:txBody>
          <a:bodyPr/>
          <a:lstStyle>
            <a:lvl1pPr>
              <a:defRPr/>
            </a:lvl1pPr>
          </a:lstStyle>
          <a:p>
            <a:pPr>
              <a:defRPr/>
            </a:pPr>
            <a:fld id="{D2010406-228F-4845-A5BA-BC6CB642788F}"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026" name="Picture 6" descr="GaDOE_PPT_bg_charcoal.jpg"/>
          <p:cNvPicPr>
            <a:picLocks noChangeAspect="1"/>
          </p:cNvPicPr>
          <p:nvPr/>
        </p:nvPicPr>
        <p:blipFill>
          <a:blip r:embed="rId13" cstate="print"/>
          <a:srcRect/>
          <a:stretch>
            <a:fillRect/>
          </a:stretch>
        </p:blipFill>
        <p:spPr bwMode="auto">
          <a:xfrm>
            <a:off x="0" y="0"/>
            <a:ext cx="9144000" cy="6858000"/>
          </a:xfrm>
          <a:prstGeom prst="rect">
            <a:avLst/>
          </a:prstGeom>
          <a:noFill/>
          <a:ln w="9525">
            <a:noFill/>
            <a:miter lim="800000"/>
            <a:headEnd/>
            <a:tailEnd/>
          </a:ln>
        </p:spPr>
      </p:pic>
      <p:sp>
        <p:nvSpPr>
          <p:cNvPr id="1027"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8"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6934200" y="6356350"/>
            <a:ext cx="1066800"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solidFill>
                <a:latin typeface="+mn-lt"/>
              </a:defRPr>
            </a:lvl1pPr>
          </a:lstStyle>
          <a:p>
            <a:pPr>
              <a:defRPr/>
            </a:pPr>
            <a:fld id="{C9C4ACAD-39EC-4D44-8A87-53D2DB3E8137}" type="datetimeFigureOut">
              <a:rPr lang="en-US"/>
              <a:pPr>
                <a:defRPr/>
              </a:pPr>
              <a:t>8/22/2012</a:t>
            </a:fld>
            <a:endParaRPr lang="en-US"/>
          </a:p>
        </p:txBody>
      </p:sp>
      <p:sp>
        <p:nvSpPr>
          <p:cNvPr id="6" name="Slide Number Placeholder 5"/>
          <p:cNvSpPr>
            <a:spLocks noGrp="1"/>
          </p:cNvSpPr>
          <p:nvPr>
            <p:ph type="sldNum" sz="quarter" idx="4"/>
          </p:nvPr>
        </p:nvSpPr>
        <p:spPr>
          <a:xfrm>
            <a:off x="8077200" y="6356350"/>
            <a:ext cx="609600"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solidFill>
                <a:latin typeface="+mn-lt"/>
              </a:defRPr>
            </a:lvl1pPr>
          </a:lstStyle>
          <a:p>
            <a:pPr>
              <a:defRPr/>
            </a:pPr>
            <a:fld id="{177AB964-1A21-4543-97AC-CDD79CDC9751}"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rtl="0" fontAlgn="base">
        <a:spcBef>
          <a:spcPct val="0"/>
        </a:spcBef>
        <a:spcAft>
          <a:spcPct val="0"/>
        </a:spcAft>
        <a:defRPr sz="4400" b="1" kern="1200">
          <a:solidFill>
            <a:schemeClr val="tx1"/>
          </a:solidFill>
          <a:latin typeface="+mj-lt"/>
          <a:ea typeface="+mj-ea"/>
          <a:cs typeface="+mj-cs"/>
        </a:defRPr>
      </a:lvl1pPr>
      <a:lvl2pPr algn="ctr" rtl="0" fontAlgn="base">
        <a:spcBef>
          <a:spcPct val="0"/>
        </a:spcBef>
        <a:spcAft>
          <a:spcPct val="0"/>
        </a:spcAft>
        <a:defRPr sz="4400" b="1">
          <a:solidFill>
            <a:schemeClr val="tx1"/>
          </a:solidFill>
          <a:latin typeface="Calibri" pitchFamily="34" charset="0"/>
        </a:defRPr>
      </a:lvl2pPr>
      <a:lvl3pPr algn="ctr" rtl="0" fontAlgn="base">
        <a:spcBef>
          <a:spcPct val="0"/>
        </a:spcBef>
        <a:spcAft>
          <a:spcPct val="0"/>
        </a:spcAft>
        <a:defRPr sz="4400" b="1">
          <a:solidFill>
            <a:schemeClr val="tx1"/>
          </a:solidFill>
          <a:latin typeface="Calibri" pitchFamily="34" charset="0"/>
        </a:defRPr>
      </a:lvl3pPr>
      <a:lvl4pPr algn="ctr" rtl="0" fontAlgn="base">
        <a:spcBef>
          <a:spcPct val="0"/>
        </a:spcBef>
        <a:spcAft>
          <a:spcPct val="0"/>
        </a:spcAft>
        <a:defRPr sz="4400" b="1">
          <a:solidFill>
            <a:schemeClr val="tx1"/>
          </a:solidFill>
          <a:latin typeface="Calibri" pitchFamily="34" charset="0"/>
        </a:defRPr>
      </a:lvl4pPr>
      <a:lvl5pPr algn="ctr" rtl="0" fontAlgn="base">
        <a:spcBef>
          <a:spcPct val="0"/>
        </a:spcBef>
        <a:spcAft>
          <a:spcPct val="0"/>
        </a:spcAft>
        <a:defRPr sz="4400" b="1">
          <a:solidFill>
            <a:schemeClr val="tx1"/>
          </a:solidFill>
          <a:latin typeface="Calibri" pitchFamily="34" charset="0"/>
        </a:defRPr>
      </a:lvl5pPr>
      <a:lvl6pPr marL="457200" algn="ctr" rtl="0" eaLnBrk="1" fontAlgn="base" hangingPunct="1">
        <a:spcBef>
          <a:spcPct val="0"/>
        </a:spcBef>
        <a:spcAft>
          <a:spcPct val="0"/>
        </a:spcAft>
        <a:defRPr sz="4400" b="1">
          <a:solidFill>
            <a:schemeClr val="tx1"/>
          </a:solidFill>
          <a:latin typeface="Calibri" pitchFamily="34" charset="0"/>
        </a:defRPr>
      </a:lvl6pPr>
      <a:lvl7pPr marL="914400" algn="ctr" rtl="0" eaLnBrk="1" fontAlgn="base" hangingPunct="1">
        <a:spcBef>
          <a:spcPct val="0"/>
        </a:spcBef>
        <a:spcAft>
          <a:spcPct val="0"/>
        </a:spcAft>
        <a:defRPr sz="4400" b="1">
          <a:solidFill>
            <a:schemeClr val="tx1"/>
          </a:solidFill>
          <a:latin typeface="Calibri" pitchFamily="34" charset="0"/>
        </a:defRPr>
      </a:lvl7pPr>
      <a:lvl8pPr marL="1371600" algn="ctr" rtl="0" eaLnBrk="1" fontAlgn="base" hangingPunct="1">
        <a:spcBef>
          <a:spcPct val="0"/>
        </a:spcBef>
        <a:spcAft>
          <a:spcPct val="0"/>
        </a:spcAft>
        <a:defRPr sz="4400" b="1">
          <a:solidFill>
            <a:schemeClr val="tx1"/>
          </a:solidFill>
          <a:latin typeface="Calibri" pitchFamily="34" charset="0"/>
        </a:defRPr>
      </a:lvl8pPr>
      <a:lvl9pPr marL="1828800" algn="ctr" rtl="0" eaLnBrk="1" fontAlgn="base" hangingPunct="1">
        <a:spcBef>
          <a:spcPct val="0"/>
        </a:spcBef>
        <a:spcAft>
          <a:spcPct val="0"/>
        </a:spcAft>
        <a:defRPr sz="4400" b="1">
          <a:solidFill>
            <a:schemeClr val="tx1"/>
          </a:solidFill>
          <a:latin typeface="Calibri" pitchFamily="34" charset="0"/>
        </a:defRPr>
      </a:lvl9pPr>
    </p:titleStyle>
    <p:body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1.xml"/><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1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2.xml"/><Relationship Id="rId1" Type="http://schemas.openxmlformats.org/officeDocument/2006/relationships/slideLayout" Target="../slideLayouts/slideLayout1.xml"/><Relationship Id="rId4" Type="http://schemas.openxmlformats.org/officeDocument/2006/relationships/image" Target="../media/image5.png"/></Relationships>
</file>

<file path=ppt/slides/_rels/slide1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hyperlink" Target="http://threeacts.mrmeyer.com/doublesunglasses/" TargetMode="External"/><Relationship Id="rId2" Type="http://schemas.openxmlformats.org/officeDocument/2006/relationships/notesSlide" Target="../notesSlides/notesSlide14.xml"/><Relationship Id="rId1" Type="http://schemas.openxmlformats.org/officeDocument/2006/relationships/slideLayout" Target="../slideLayouts/slideLayout1.xml"/><Relationship Id="rId4" Type="http://schemas.openxmlformats.org/officeDocument/2006/relationships/image" Target="../media/image2.jpeg"/></Relationships>
</file>

<file path=ppt/slides/_rels/slide15.xml.rels><?xml version="1.0" encoding="UTF-8" standalone="yes"?>
<Relationships xmlns="http://schemas.openxmlformats.org/package/2006/relationships"><Relationship Id="rId3" Type="http://schemas.openxmlformats.org/officeDocument/2006/relationships/hyperlink" Target="http://threeacts.mrmeyer.com/doublesunglasses/" TargetMode="External"/><Relationship Id="rId2" Type="http://schemas.openxmlformats.org/officeDocument/2006/relationships/notesSlide" Target="../notesSlides/notesSlide15.xml"/><Relationship Id="rId1" Type="http://schemas.openxmlformats.org/officeDocument/2006/relationships/slideLayout" Target="../slideLayouts/slideLayout1.xml"/><Relationship Id="rId4" Type="http://schemas.openxmlformats.org/officeDocument/2006/relationships/image" Target="../media/image2.jpeg"/></Relationships>
</file>

<file path=ppt/slides/_rels/slide16.xml.rels><?xml version="1.0" encoding="UTF-8" standalone="yes"?>
<Relationships xmlns="http://schemas.openxmlformats.org/package/2006/relationships"><Relationship Id="rId3" Type="http://schemas.openxmlformats.org/officeDocument/2006/relationships/hyperlink" Target="http://threeacts.mrmeyer.com/doublesunglasses/" TargetMode="External"/><Relationship Id="rId2" Type="http://schemas.openxmlformats.org/officeDocument/2006/relationships/notesSlide" Target="../notesSlides/notesSlide16.xml"/><Relationship Id="rId1" Type="http://schemas.openxmlformats.org/officeDocument/2006/relationships/slideLayout" Target="../slideLayouts/slideLayout1.xml"/><Relationship Id="rId4" Type="http://schemas.openxmlformats.org/officeDocument/2006/relationships/image" Target="../media/image2.jpeg"/></Relationships>
</file>

<file path=ppt/slides/_rels/slide17.xml.rels><?xml version="1.0" encoding="UTF-8" standalone="yes"?>
<Relationships xmlns="http://schemas.openxmlformats.org/package/2006/relationships"><Relationship Id="rId3" Type="http://schemas.openxmlformats.org/officeDocument/2006/relationships/hyperlink" Target="http://threeacts.mrmeyer.com/doublesunglasses/" TargetMode="External"/><Relationship Id="rId2" Type="http://schemas.openxmlformats.org/officeDocument/2006/relationships/notesSlide" Target="../notesSlides/notesSlide17.xml"/><Relationship Id="rId1" Type="http://schemas.openxmlformats.org/officeDocument/2006/relationships/slideLayout" Target="../slideLayouts/slideLayout1.xml"/><Relationship Id="rId4" Type="http://schemas.openxmlformats.org/officeDocument/2006/relationships/image" Target="../media/image2.jpeg"/></Relationships>
</file>

<file path=ppt/slides/_rels/slide18.xml.rels><?xml version="1.0" encoding="UTF-8" standalone="yes"?>
<Relationships xmlns="http://schemas.openxmlformats.org/package/2006/relationships"><Relationship Id="rId3" Type="http://schemas.openxmlformats.org/officeDocument/2006/relationships/hyperlink" Target="http://threeacts.mrmeyer.com/doublesunglasses/" TargetMode="External"/><Relationship Id="rId2" Type="http://schemas.openxmlformats.org/officeDocument/2006/relationships/notesSlide" Target="../notesSlides/notesSlide18.xml"/><Relationship Id="rId1" Type="http://schemas.openxmlformats.org/officeDocument/2006/relationships/slideLayout" Target="../slideLayouts/slideLayout1.xml"/><Relationship Id="rId4" Type="http://schemas.openxmlformats.org/officeDocument/2006/relationships/image" Target="../media/image2.jpeg"/></Relationships>
</file>

<file path=ppt/slides/_rels/slide19.xml.rels><?xml version="1.0" encoding="UTF-8" standalone="yes"?>
<Relationships xmlns="http://schemas.openxmlformats.org/package/2006/relationships"><Relationship Id="rId3" Type="http://schemas.openxmlformats.org/officeDocument/2006/relationships/hyperlink" Target="http://threeacts.mrmeyer.com/doublesunglasses/" TargetMode="External"/><Relationship Id="rId2" Type="http://schemas.openxmlformats.org/officeDocument/2006/relationships/notesSlide" Target="../notesSlides/notesSlide19.xml"/><Relationship Id="rId1" Type="http://schemas.openxmlformats.org/officeDocument/2006/relationships/slideLayout" Target="../slideLayouts/slideLayout1.xml"/><Relationship Id="rId4" Type="http://schemas.openxmlformats.org/officeDocument/2006/relationships/image" Target="../media/image2.jpeg"/></Relationships>
</file>

<file path=ppt/slides/_rels/slide2.xml.rels><?xml version="1.0" encoding="UTF-8" standalone="yes"?>
<Relationships xmlns="http://schemas.openxmlformats.org/package/2006/relationships"><Relationship Id="rId3" Type="http://schemas.openxmlformats.org/officeDocument/2006/relationships/hyperlink" Target="mailto:jpratt@doe.k12.ga.us" TargetMode="External"/><Relationship Id="rId2" Type="http://schemas.openxmlformats.org/officeDocument/2006/relationships/notesSlide" Target="../notesSlides/notesSlide2.xml"/><Relationship Id="rId1" Type="http://schemas.openxmlformats.org/officeDocument/2006/relationships/slideLayout" Target="../slideLayouts/slideLayout1.xml"/><Relationship Id="rId5" Type="http://schemas.openxmlformats.org/officeDocument/2006/relationships/image" Target="../media/image2.jpeg"/><Relationship Id="rId4" Type="http://schemas.openxmlformats.org/officeDocument/2006/relationships/hyperlink" Target="mailto:bkline@doe.k12.ga.us" TargetMode="External"/></Relationships>
</file>

<file path=ppt/slides/_rels/slide20.xml.rels><?xml version="1.0" encoding="UTF-8" standalone="yes"?>
<Relationships xmlns="http://schemas.openxmlformats.org/package/2006/relationships"><Relationship Id="rId3" Type="http://schemas.openxmlformats.org/officeDocument/2006/relationships/hyperlink" Target="http://threeacts.mrmeyer.com/doublesunglasses/" TargetMode="External"/><Relationship Id="rId2" Type="http://schemas.openxmlformats.org/officeDocument/2006/relationships/notesSlide" Target="../notesSlides/notesSlide20.xml"/><Relationship Id="rId1" Type="http://schemas.openxmlformats.org/officeDocument/2006/relationships/slideLayout" Target="../slideLayouts/slideLayout1.xml"/><Relationship Id="rId4" Type="http://schemas.openxmlformats.org/officeDocument/2006/relationships/image" Target="../media/image2.jpeg"/></Relationships>
</file>

<file path=ppt/slides/_rels/slide21.xml.rels><?xml version="1.0" encoding="UTF-8" standalone="yes"?>
<Relationships xmlns="http://schemas.openxmlformats.org/package/2006/relationships"><Relationship Id="rId3" Type="http://schemas.openxmlformats.org/officeDocument/2006/relationships/hyperlink" Target="http://threeacts.mrmeyer.com/doublesunglasses/" TargetMode="External"/><Relationship Id="rId2" Type="http://schemas.openxmlformats.org/officeDocument/2006/relationships/notesSlide" Target="../notesSlides/notesSlide21.xml"/><Relationship Id="rId1" Type="http://schemas.openxmlformats.org/officeDocument/2006/relationships/slideLayout" Target="../slideLayouts/slideLayout1.xml"/><Relationship Id="rId4" Type="http://schemas.openxmlformats.org/officeDocument/2006/relationships/image" Target="../media/image2.jpeg"/></Relationships>
</file>

<file path=ppt/slides/_rels/slide2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4.xml"/><Relationship Id="rId1" Type="http://schemas.openxmlformats.org/officeDocument/2006/relationships/slideLayout" Target="../slideLayouts/slideLayout1.xml"/><Relationship Id="rId4" Type="http://schemas.openxmlformats.org/officeDocument/2006/relationships/image" Target="../media/image6.jpeg"/></Relationships>
</file>

<file path=ppt/slides/_rels/slide2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5.xml"/><Relationship Id="rId1" Type="http://schemas.openxmlformats.org/officeDocument/2006/relationships/slideLayout" Target="../slideLayouts/slideLayout1.xml"/><Relationship Id="rId4" Type="http://schemas.openxmlformats.org/officeDocument/2006/relationships/image" Target="../media/image7.jpeg"/></Relationships>
</file>

<file path=ppt/slides/_rels/slide2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6.xml"/><Relationship Id="rId1" Type="http://schemas.openxmlformats.org/officeDocument/2006/relationships/slideLayout" Target="../slideLayouts/slideLayout1.xml"/><Relationship Id="rId4" Type="http://schemas.openxmlformats.org/officeDocument/2006/relationships/image" Target="../media/image8.jpeg"/></Relationships>
</file>

<file path=ppt/slides/_rels/slide2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7.xml"/><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28.xml"/><Relationship Id="rId1" Type="http://schemas.openxmlformats.org/officeDocument/2006/relationships/slideLayout" Target="../slideLayouts/slideLayout1.xml"/><Relationship Id="rId4" Type="http://schemas.openxmlformats.org/officeDocument/2006/relationships/image" Target="../media/image2.jpeg"/></Relationships>
</file>

<file path=ppt/slides/_rels/slide2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9.xml"/><Relationship Id="rId1" Type="http://schemas.openxmlformats.org/officeDocument/2006/relationships/slideLayout" Target="../slideLayouts/slideLayout1.xml"/><Relationship Id="rId4" Type="http://schemas.openxmlformats.org/officeDocument/2006/relationships/image" Target="../media/image10.png"/></Relationships>
</file>

<file path=ppt/slides/_rels/slide3.xml.rels><?xml version="1.0" encoding="UTF-8" standalone="yes"?>
<Relationships xmlns="http://schemas.openxmlformats.org/package/2006/relationships"><Relationship Id="rId3" Type="http://schemas.openxmlformats.org/officeDocument/2006/relationships/hyperlink" Target="http://ccgpsmathematics9-8.wikispaces.com/" TargetMode="External"/><Relationship Id="rId2" Type="http://schemas.openxmlformats.org/officeDocument/2006/relationships/notesSlide" Target="../notesSlides/notesSlide3.xml"/><Relationship Id="rId1" Type="http://schemas.openxmlformats.org/officeDocument/2006/relationships/slideLayout" Target="../slideLayouts/slideLayout1.xml"/><Relationship Id="rId4" Type="http://schemas.openxmlformats.org/officeDocument/2006/relationships/image" Target="../media/image2.jpeg"/></Relationships>
</file>

<file path=ppt/slides/_rels/slide3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0.xml"/><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1.xml"/><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2.xml"/><Relationship Id="rId1" Type="http://schemas.openxmlformats.org/officeDocument/2006/relationships/slideLayout" Target="../slideLayouts/slideLayout1.xml"/><Relationship Id="rId4" Type="http://schemas.openxmlformats.org/officeDocument/2006/relationships/image" Target="../media/image11.png"/></Relationships>
</file>

<file path=ppt/slides/_rels/slide33.xml.rels><?xml version="1.0" encoding="UTF-8" standalone="yes"?>
<Relationships xmlns="http://schemas.openxmlformats.org/package/2006/relationships"><Relationship Id="rId3" Type="http://schemas.openxmlformats.org/officeDocument/2006/relationships/notesSlide" Target="../notesSlides/notesSlide33.xml"/><Relationship Id="rId2" Type="http://schemas.openxmlformats.org/officeDocument/2006/relationships/slideLayout" Target="../slideLayouts/slideLayout1.xml"/><Relationship Id="rId1" Type="http://schemas.openxmlformats.org/officeDocument/2006/relationships/vmlDrawing" Target="../drawings/vmlDrawing1.vml"/><Relationship Id="rId5" Type="http://schemas.openxmlformats.org/officeDocument/2006/relationships/oleObject" Target="../embeddings/oleObject1.bin"/><Relationship Id="rId4" Type="http://schemas.openxmlformats.org/officeDocument/2006/relationships/image" Target="../media/image2.jpeg"/></Relationships>
</file>

<file path=ppt/slides/_rels/slide3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4.xml"/><Relationship Id="rId1" Type="http://schemas.openxmlformats.org/officeDocument/2006/relationships/slideLayout" Target="../slideLayouts/slideLayout1.xml"/><Relationship Id="rId4" Type="http://schemas.openxmlformats.org/officeDocument/2006/relationships/image" Target="../media/image13.png"/></Relationships>
</file>

<file path=ppt/slides/_rels/slide3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5.xml"/><Relationship Id="rId1" Type="http://schemas.openxmlformats.org/officeDocument/2006/relationships/slideLayout" Target="../slideLayouts/slideLayout1.xml"/><Relationship Id="rId4" Type="http://schemas.openxmlformats.org/officeDocument/2006/relationships/image" Target="../media/image13.png"/></Relationships>
</file>

<file path=ppt/slides/_rels/slide36.xml.rels><?xml version="1.0" encoding="UTF-8" standalone="yes"?>
<Relationships xmlns="http://schemas.openxmlformats.org/package/2006/relationships"><Relationship Id="rId3" Type="http://schemas.openxmlformats.org/officeDocument/2006/relationships/notesSlide" Target="../notesSlides/notesSlide36.xml"/><Relationship Id="rId2" Type="http://schemas.openxmlformats.org/officeDocument/2006/relationships/slideLayout" Target="../slideLayouts/slideLayout1.xml"/><Relationship Id="rId1" Type="http://schemas.openxmlformats.org/officeDocument/2006/relationships/vmlDrawing" Target="../drawings/vmlDrawing2.vml"/><Relationship Id="rId5" Type="http://schemas.openxmlformats.org/officeDocument/2006/relationships/oleObject" Target="../embeddings/oleObject2.bin"/><Relationship Id="rId4" Type="http://schemas.openxmlformats.org/officeDocument/2006/relationships/image" Target="../media/image2.jpeg"/></Relationships>
</file>

<file path=ppt/slides/_rels/slide3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7.xml"/><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3" Type="http://schemas.openxmlformats.org/officeDocument/2006/relationships/notesSlide" Target="../notesSlides/notesSlide38.xml"/><Relationship Id="rId2" Type="http://schemas.openxmlformats.org/officeDocument/2006/relationships/slideLayout" Target="../slideLayouts/slideLayout1.xml"/><Relationship Id="rId1" Type="http://schemas.openxmlformats.org/officeDocument/2006/relationships/vmlDrawing" Target="../drawings/vmlDrawing3.vml"/><Relationship Id="rId6" Type="http://schemas.openxmlformats.org/officeDocument/2006/relationships/oleObject" Target="../embeddings/oleObject4.bin"/><Relationship Id="rId5" Type="http://schemas.openxmlformats.org/officeDocument/2006/relationships/oleObject" Target="../embeddings/oleObject3.bin"/><Relationship Id="rId4" Type="http://schemas.openxmlformats.org/officeDocument/2006/relationships/image" Target="../media/image2.jpeg"/></Relationships>
</file>

<file path=ppt/slides/_rels/slide3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9.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40.xml"/><Relationship Id="rId1" Type="http://schemas.openxmlformats.org/officeDocument/2006/relationships/slideLayout" Target="../slideLayouts/slideLayout1.xml"/><Relationship Id="rId4" Type="http://schemas.openxmlformats.org/officeDocument/2006/relationships/image" Target="../media/image16.png"/></Relationships>
</file>

<file path=ppt/slides/_rels/slide4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41.xml"/><Relationship Id="rId1" Type="http://schemas.openxmlformats.org/officeDocument/2006/relationships/slideLayout" Target="../slideLayouts/slideLayout1.xml"/><Relationship Id="rId4" Type="http://schemas.openxmlformats.org/officeDocument/2006/relationships/image" Target="../media/image16.png"/></Relationships>
</file>

<file path=ppt/slides/_rels/slide4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42.xml"/><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3" Type="http://schemas.openxmlformats.org/officeDocument/2006/relationships/hyperlink" Target="http://www.youtube.com/watch?v=XWFRMduDZwA" TargetMode="External"/><Relationship Id="rId2" Type="http://schemas.openxmlformats.org/officeDocument/2006/relationships/notesSlide" Target="../notesSlides/notesSlide43.xml"/><Relationship Id="rId1" Type="http://schemas.openxmlformats.org/officeDocument/2006/relationships/slideLayout" Target="../slideLayouts/slideLayout1.xml"/><Relationship Id="rId4" Type="http://schemas.openxmlformats.org/officeDocument/2006/relationships/image" Target="../media/image2.jpeg"/></Relationships>
</file>

<file path=ppt/slides/_rels/slide4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44.xml"/><Relationship Id="rId1" Type="http://schemas.openxmlformats.org/officeDocument/2006/relationships/slideLayout" Target="../slideLayouts/slideLayout1.xml"/><Relationship Id="rId4" Type="http://schemas.openxmlformats.org/officeDocument/2006/relationships/image" Target="../media/image17.png"/></Relationships>
</file>

<file path=ppt/slides/_rels/slide45.xml.rels><?xml version="1.0" encoding="UTF-8" standalone="yes"?>
<Relationships xmlns="http://schemas.openxmlformats.org/package/2006/relationships"><Relationship Id="rId3" Type="http://schemas.openxmlformats.org/officeDocument/2006/relationships/hyperlink" Target="http://map.mathshell.org/materials/tests.php" TargetMode="External"/><Relationship Id="rId7" Type="http://schemas.openxmlformats.org/officeDocument/2006/relationships/image" Target="../media/image2.jpeg"/><Relationship Id="rId2" Type="http://schemas.openxmlformats.org/officeDocument/2006/relationships/notesSlide" Target="../notesSlides/notesSlide45.xml"/><Relationship Id="rId1" Type="http://schemas.openxmlformats.org/officeDocument/2006/relationships/slideLayout" Target="../slideLayouts/slideLayout1.xml"/><Relationship Id="rId6" Type="http://schemas.openxmlformats.org/officeDocument/2006/relationships/hyperlink" Target="http://www.gadoe.org/Curriculum-Instruction-and-Assessment/Assessment/Pages/OAS.aspx" TargetMode="External"/><Relationship Id="rId5" Type="http://schemas.openxmlformats.org/officeDocument/2006/relationships/hyperlink" Target="http://www.ccsstoolbox.org/" TargetMode="External"/><Relationship Id="rId4" Type="http://schemas.openxmlformats.org/officeDocument/2006/relationships/hyperlink" Target="http://illustrativemathematics.org/" TargetMode="Externa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xml"/></Relationships>
</file>

<file path=ppt/slides/_rels/slide48.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2.xml"/></Relationships>
</file>

<file path=ppt/slides/_rels/slide49.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3.xml"/></Relationships>
</file>

<file path=ppt/slides/_rels/slide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4.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5.xml"/></Relationships>
</file>

<file path=ppt/slides/_rels/slide53.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ags" Target="../tags/tag6.xml"/></Relationships>
</file>

<file path=ppt/slides/_rels/slide5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7.xml"/></Relationships>
</file>

<file path=ppt/slides/_rels/slide55.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6.xml"/></Relationships>
</file>

<file path=ppt/slides/_rels/slide56.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6.xml"/></Relationships>
</file>

<file path=ppt/slides/_rels/slide57.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8.xml"/></Relationships>
</file>

<file path=ppt/slides/_rels/slide58.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slideLayout" Target="../slideLayouts/slideLayout2.xml"/><Relationship Id="rId1" Type="http://schemas.openxmlformats.org/officeDocument/2006/relationships/tags" Target="../tags/tag9.xml"/><Relationship Id="rId4" Type="http://schemas.openxmlformats.org/officeDocument/2006/relationships/image" Target="../media/image21.png"/></Relationships>
</file>

<file path=ppt/slides/_rels/slide59.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0.xml"/></Relationships>
</file>

<file path=ppt/slides/_rels/slide6.xml.rels><?xml version="1.0" encoding="UTF-8" standalone="yes"?>
<Relationships xmlns="http://schemas.openxmlformats.org/package/2006/relationships"><Relationship Id="rId3" Type="http://schemas.openxmlformats.org/officeDocument/2006/relationships/hyperlink" Target="http://ccgpsmathematics9-10.wikispaces.com/" TargetMode="External"/><Relationship Id="rId2" Type="http://schemas.openxmlformats.org/officeDocument/2006/relationships/notesSlide" Target="../notesSlides/notesSlide6.xml"/><Relationship Id="rId1" Type="http://schemas.openxmlformats.org/officeDocument/2006/relationships/slideLayout" Target="../slideLayouts/slideLayout1.xml"/><Relationship Id="rId6" Type="http://schemas.openxmlformats.org/officeDocument/2006/relationships/image" Target="../media/image2.jpeg"/><Relationship Id="rId5" Type="http://schemas.openxmlformats.org/officeDocument/2006/relationships/hyperlink" Target="mailto:bkline@doe.k12.ga.us" TargetMode="External"/><Relationship Id="rId4" Type="http://schemas.openxmlformats.org/officeDocument/2006/relationships/hyperlink" Target="mailto:jpratt@doe.k12.ga.us" TargetMode="External"/></Relationships>
</file>

<file path=ppt/slides/_rels/slide60.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3" Type="http://schemas.openxmlformats.org/officeDocument/2006/relationships/hyperlink" Target="mailto:medavis@doe.k12.ga.us" TargetMode="External"/><Relationship Id="rId2" Type="http://schemas.openxmlformats.org/officeDocument/2006/relationships/hyperlink" Target="mailto:mfincher@doe.k12.ga.us" TargetMode="External"/><Relationship Id="rId1" Type="http://schemas.openxmlformats.org/officeDocument/2006/relationships/slideLayout" Target="../slideLayouts/slideLayout4.xml"/><Relationship Id="rId6" Type="http://schemas.openxmlformats.org/officeDocument/2006/relationships/hyperlink" Target="mailto:dsouter@doe.k12.ga.us" TargetMode="External"/><Relationship Id="rId5" Type="http://schemas.openxmlformats.org/officeDocument/2006/relationships/hyperlink" Target="mailto:jreyes@doe.k12.ga.us" TargetMode="External"/><Relationship Id="rId4" Type="http://schemas.openxmlformats.org/officeDocument/2006/relationships/hyperlink" Target="mailto:ranthony@doe.k12.ga.us" TargetMode="External"/></Relationships>
</file>

<file path=ppt/slides/_rels/slide62.xml.rels><?xml version="1.0" encoding="UTF-8" standalone="yes"?>
<Relationships xmlns="http://schemas.openxmlformats.org/package/2006/relationships"><Relationship Id="rId3" Type="http://schemas.openxmlformats.org/officeDocument/2006/relationships/hyperlink" Target="http://ccgpsmathematics9-10.wikispaces.com/" TargetMode="External"/><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48.xml"/><Relationship Id="rId1" Type="http://schemas.openxmlformats.org/officeDocument/2006/relationships/slideLayout" Target="../slideLayouts/slideLayout2.xml"/><Relationship Id="rId4" Type="http://schemas.openxmlformats.org/officeDocument/2006/relationships/image" Target="../media/image23.png"/></Relationships>
</file>

<file path=ppt/slides/_rels/slide65.xml.rels><?xml version="1.0" encoding="UTF-8" standalone="yes"?>
<Relationships xmlns="http://schemas.openxmlformats.org/package/2006/relationships"><Relationship Id="rId8" Type="http://schemas.openxmlformats.org/officeDocument/2006/relationships/hyperlink" Target="http://www.ode.state.oh.us/GD/Templates/Pages/ODE/ODEPrimary.aspx?page=2&amp;TopicRelationID=1704" TargetMode="External"/><Relationship Id="rId3" Type="http://schemas.openxmlformats.org/officeDocument/2006/relationships/hyperlink" Target="https://www.georgiastandards.org/Common-Core/Pages/Math.aspx" TargetMode="External"/><Relationship Id="rId7" Type="http://schemas.openxmlformats.org/officeDocument/2006/relationships/hyperlink" Target="http://www.azed.gov/standards-practices/mathematics-standards/" TargetMode="External"/><Relationship Id="rId12" Type="http://schemas.openxmlformats.org/officeDocument/2006/relationships/image" Target="../media/image2.jpeg"/><Relationship Id="rId2" Type="http://schemas.openxmlformats.org/officeDocument/2006/relationships/notesSlide" Target="../notesSlides/notesSlide49.xml"/><Relationship Id="rId1" Type="http://schemas.openxmlformats.org/officeDocument/2006/relationships/slideLayout" Target="../slideLayouts/slideLayout1.xml"/><Relationship Id="rId6" Type="http://schemas.openxmlformats.org/officeDocument/2006/relationships/hyperlink" Target="http://www.ccsstoolbox.com/" TargetMode="External"/><Relationship Id="rId11" Type="http://schemas.openxmlformats.org/officeDocument/2006/relationships/hyperlink" Target="http://serpmedia.org/daro-talks/index.html" TargetMode="External"/><Relationship Id="rId5" Type="http://schemas.openxmlformats.org/officeDocument/2006/relationships/hyperlink" Target="http://www.illustrativemathematics.org/" TargetMode="External"/><Relationship Id="rId10" Type="http://schemas.openxmlformats.org/officeDocument/2006/relationships/hyperlink" Target="http://commoncoretools.me/" TargetMode="External"/><Relationship Id="rId4" Type="http://schemas.openxmlformats.org/officeDocument/2006/relationships/hyperlink" Target="http://secc.sedl.org/common_core_videos/" TargetMode="External"/><Relationship Id="rId9" Type="http://schemas.openxmlformats.org/officeDocument/2006/relationships/hyperlink" Target="http://www.corestandards.org/" TargetMode="External"/></Relationships>
</file>

<file path=ppt/slides/_rels/slide66.xml.rels><?xml version="1.0" encoding="UTF-8" standalone="yes"?>
<Relationships xmlns="http://schemas.openxmlformats.org/package/2006/relationships"><Relationship Id="rId8" Type="http://schemas.openxmlformats.org/officeDocument/2006/relationships/hyperlink" Target="http://www.ccsstoolbox.org/" TargetMode="External"/><Relationship Id="rId13" Type="http://schemas.openxmlformats.org/officeDocument/2006/relationships/image" Target="../media/image2.jpeg"/><Relationship Id="rId3" Type="http://schemas.openxmlformats.org/officeDocument/2006/relationships/hyperlink" Target="http://www.insidemathematics.org/" TargetMode="External"/><Relationship Id="rId7" Type="http://schemas.openxmlformats.org/officeDocument/2006/relationships/hyperlink" Target="http://www.map.mathshell.org.uk/materials/index.php" TargetMode="External"/><Relationship Id="rId12" Type="http://schemas.openxmlformats.org/officeDocument/2006/relationships/hyperlink" Target="http://blog.recursiveprocess.com/tag/wcydwt/" TargetMode="External"/><Relationship Id="rId2" Type="http://schemas.openxmlformats.org/officeDocument/2006/relationships/notesSlide" Target="../notesSlides/notesSlide50.xml"/><Relationship Id="rId1" Type="http://schemas.openxmlformats.org/officeDocument/2006/relationships/slideLayout" Target="../slideLayouts/slideLayout1.xml"/><Relationship Id="rId6" Type="http://schemas.openxmlformats.org/officeDocument/2006/relationships/hyperlink" Target="http://www.teachingchannel.org/" TargetMode="External"/><Relationship Id="rId11" Type="http://schemas.openxmlformats.org/officeDocument/2006/relationships/hyperlink" Target="http://mrpiccmath.weebly.com/3-acts.html" TargetMode="External"/><Relationship Id="rId5" Type="http://schemas.openxmlformats.org/officeDocument/2006/relationships/hyperlink" Target="http://www.edutopia.org/" TargetMode="External"/><Relationship Id="rId10" Type="http://schemas.openxmlformats.org/officeDocument/2006/relationships/hyperlink" Target="http://blog.mrmeyer.com/" TargetMode="External"/><Relationship Id="rId4" Type="http://schemas.openxmlformats.org/officeDocument/2006/relationships/hyperlink" Target="http://www.learner.org/index.html" TargetMode="External"/><Relationship Id="rId9" Type="http://schemas.openxmlformats.org/officeDocument/2006/relationships/hyperlink" Target="http://www.parcconline.org/parcc-states" TargetMode="External"/></Relationships>
</file>

<file path=ppt/slides/_rels/slide67.xml.rels><?xml version="1.0" encoding="UTF-8" standalone="yes"?>
<Relationships xmlns="http://schemas.openxmlformats.org/package/2006/relationships"><Relationship Id="rId3" Type="http://schemas.openxmlformats.org/officeDocument/2006/relationships/hyperlink" Target="http://www.ccsstoolbox.com/" TargetMode="External"/><Relationship Id="rId2" Type="http://schemas.openxmlformats.org/officeDocument/2006/relationships/notesSlide" Target="../notesSlides/notesSlide51.xml"/><Relationship Id="rId1" Type="http://schemas.openxmlformats.org/officeDocument/2006/relationships/slideLayout" Target="../slideLayouts/slideLayout1.xml"/><Relationship Id="rId6" Type="http://schemas.openxmlformats.org/officeDocument/2006/relationships/image" Target="../media/image24.png"/><Relationship Id="rId5" Type="http://schemas.openxmlformats.org/officeDocument/2006/relationships/image" Target="../media/image2.jpeg"/><Relationship Id="rId4" Type="http://schemas.openxmlformats.org/officeDocument/2006/relationships/hyperlink" Target="http://www.edutopia.org/" TargetMode="External"/></Relationships>
</file>

<file path=ppt/slides/_rels/slide68.xml.rels><?xml version="1.0" encoding="UTF-8" standalone="yes"?>
<Relationships xmlns="http://schemas.openxmlformats.org/package/2006/relationships"><Relationship Id="rId3" Type="http://schemas.openxmlformats.org/officeDocument/2006/relationships/hyperlink" Target="https://docs.google.com/spreadsheet/lv?key=0AjIqyKM9d7ZYdEhtR3BJMmdBWnM2YWxWYVM1UWowTEE" TargetMode="External"/><Relationship Id="rId2" Type="http://schemas.openxmlformats.org/officeDocument/2006/relationships/notesSlide" Target="../notesSlides/notesSlide52.xml"/><Relationship Id="rId1" Type="http://schemas.openxmlformats.org/officeDocument/2006/relationships/slideLayout" Target="../slideLayouts/slideLayout1.xml"/><Relationship Id="rId6" Type="http://schemas.openxmlformats.org/officeDocument/2006/relationships/image" Target="../media/image25.png"/><Relationship Id="rId5" Type="http://schemas.openxmlformats.org/officeDocument/2006/relationships/image" Target="../media/image2.jpeg"/><Relationship Id="rId4" Type="http://schemas.openxmlformats.org/officeDocument/2006/relationships/hyperlink" Target="http://www.edutopia.org/" TargetMode="External"/></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7.xml"/><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70.xml.rels><?xml version="1.0" encoding="UTF-8" standalone="yes"?>
<Relationships xmlns="http://schemas.openxmlformats.org/package/2006/relationships"><Relationship Id="rId3" Type="http://schemas.openxmlformats.org/officeDocument/2006/relationships/hyperlink" Target="http://ccgpsmathematics9-10.wikispaces.com/" TargetMode="External"/><Relationship Id="rId7" Type="http://schemas.openxmlformats.org/officeDocument/2006/relationships/image" Target="../media/image2.jpeg"/><Relationship Id="rId2" Type="http://schemas.openxmlformats.org/officeDocument/2006/relationships/notesSlide" Target="../notesSlides/notesSlide54.xml"/><Relationship Id="rId1" Type="http://schemas.openxmlformats.org/officeDocument/2006/relationships/slideLayout" Target="../slideLayouts/slideLayout4.xml"/><Relationship Id="rId6" Type="http://schemas.openxmlformats.org/officeDocument/2006/relationships/hyperlink" Target="mailto:jpratt@doe.k12.ga.us" TargetMode="External"/><Relationship Id="rId5" Type="http://schemas.openxmlformats.org/officeDocument/2006/relationships/hyperlink" Target="mailto:bkline@doe.k12.ga.us" TargetMode="External"/><Relationship Id="rId4" Type="http://schemas.openxmlformats.org/officeDocument/2006/relationships/hyperlink" Target="https://www.georgiastandards.org/Common-Core/Pages/Math.aspx" TargetMode="External"/></Relationships>
</file>

<file path=ppt/slides/_rels/slide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hyperlink" Target="http://threeacts.mrmeyer.com/doublesunglasses/" TargetMode="External"/><Relationship Id="rId2" Type="http://schemas.openxmlformats.org/officeDocument/2006/relationships/notesSlide" Target="../notesSlides/notesSlide9.xml"/><Relationship Id="rId1" Type="http://schemas.openxmlformats.org/officeDocument/2006/relationships/slideLayout" Target="../slideLayouts/slideLayout1.xml"/><Relationship Id="rId4" Type="http://schemas.openxmlformats.org/officeDocument/2006/relationships/image" Target="../media/image2.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ctrTitle"/>
          </p:nvPr>
        </p:nvSpPr>
        <p:spPr>
          <a:xfrm>
            <a:off x="152400" y="152400"/>
            <a:ext cx="8839200" cy="3505200"/>
          </a:xfrm>
        </p:spPr>
        <p:txBody>
          <a:bodyPr/>
          <a:lstStyle/>
          <a:p>
            <a:r>
              <a:rPr lang="en-US" dirty="0" smtClean="0"/>
              <a:t>CCGPS Mathematics</a:t>
            </a:r>
            <a:br>
              <a:rPr lang="en-US" dirty="0" smtClean="0"/>
            </a:br>
            <a:r>
              <a:rPr lang="en-US" dirty="0" smtClean="0"/>
              <a:t>Unit-by-Unit Grade Level Webinar</a:t>
            </a:r>
            <a:r>
              <a:rPr lang="en-US" sz="4000" dirty="0" smtClean="0"/>
              <a:t/>
            </a:r>
            <a:br>
              <a:rPr lang="en-US" sz="4000" dirty="0" smtClean="0"/>
            </a:br>
            <a:r>
              <a:rPr lang="en-US" sz="3200" dirty="0" smtClean="0"/>
              <a:t>Coordinate Algebra &amp; Accelerated Coordinate Algebra/Analytic Geometry A</a:t>
            </a:r>
            <a:br>
              <a:rPr lang="en-US" sz="3200" dirty="0" smtClean="0"/>
            </a:br>
            <a:r>
              <a:rPr lang="en-US" sz="3200" dirty="0" smtClean="0"/>
              <a:t>Unit 3: Linear and Exponential Functions</a:t>
            </a:r>
            <a:r>
              <a:rPr lang="en-US" sz="4000" dirty="0" smtClean="0"/>
              <a:t/>
            </a:r>
            <a:br>
              <a:rPr lang="en-US" sz="4000" dirty="0" smtClean="0"/>
            </a:br>
            <a:r>
              <a:rPr lang="en-US" sz="2400" dirty="0" smtClean="0"/>
              <a:t>August 23, 2012</a:t>
            </a:r>
          </a:p>
        </p:txBody>
      </p:sp>
      <p:sp>
        <p:nvSpPr>
          <p:cNvPr id="3" name="Subtitle 2"/>
          <p:cNvSpPr>
            <a:spLocks noGrp="1"/>
          </p:cNvSpPr>
          <p:nvPr>
            <p:ph type="subTitle" idx="1"/>
          </p:nvPr>
        </p:nvSpPr>
        <p:spPr>
          <a:xfrm>
            <a:off x="457200" y="3581400"/>
            <a:ext cx="8305800" cy="2743200"/>
          </a:xfrm>
        </p:spPr>
        <p:txBody>
          <a:bodyPr rtlCol="0">
            <a:noAutofit/>
          </a:bodyPr>
          <a:lstStyle/>
          <a:p>
            <a:pPr fontAlgn="auto">
              <a:spcAft>
                <a:spcPts val="0"/>
              </a:spcAft>
              <a:defRPr/>
            </a:pPr>
            <a:r>
              <a:rPr lang="en-US" sz="2800" b="1" dirty="0" smtClean="0">
                <a:solidFill>
                  <a:schemeClr val="tx1"/>
                </a:solidFill>
                <a:cs typeface="Times New Roman" pitchFamily="18" charset="0"/>
              </a:rPr>
              <a:t>Session will be begin at 8:00 am</a:t>
            </a:r>
          </a:p>
          <a:p>
            <a:pPr fontAlgn="auto">
              <a:spcAft>
                <a:spcPts val="0"/>
              </a:spcAft>
              <a:defRPr/>
            </a:pPr>
            <a:r>
              <a:rPr lang="en-US" sz="2000" b="1" dirty="0" smtClean="0">
                <a:solidFill>
                  <a:schemeClr val="tx1"/>
                </a:solidFill>
                <a:cs typeface="Times New Roman" pitchFamily="18" charset="0"/>
              </a:rPr>
              <a:t>While you are waiting, please do the following:</a:t>
            </a:r>
            <a:br>
              <a:rPr lang="en-US" sz="2000" b="1" dirty="0" smtClean="0">
                <a:solidFill>
                  <a:schemeClr val="tx1"/>
                </a:solidFill>
                <a:cs typeface="Times New Roman" pitchFamily="18" charset="0"/>
              </a:rPr>
            </a:br>
            <a:r>
              <a:rPr lang="en-US" sz="2000" b="1" dirty="0" smtClean="0">
                <a:solidFill>
                  <a:schemeClr val="tx1"/>
                </a:solidFill>
                <a:cs typeface="Times New Roman" pitchFamily="18" charset="0"/>
              </a:rPr>
              <a:t>Configure your microphone and speakers by going to:</a:t>
            </a:r>
            <a:br>
              <a:rPr lang="en-US" sz="2000" b="1" dirty="0" smtClean="0">
                <a:solidFill>
                  <a:schemeClr val="tx1"/>
                </a:solidFill>
                <a:cs typeface="Times New Roman" pitchFamily="18" charset="0"/>
              </a:rPr>
            </a:br>
            <a:r>
              <a:rPr lang="en-US" sz="2000" b="1" dirty="0" smtClean="0">
                <a:solidFill>
                  <a:schemeClr val="tx1"/>
                </a:solidFill>
                <a:cs typeface="Times New Roman" pitchFamily="18" charset="0"/>
              </a:rPr>
              <a:t>Tools – Audio – Audio setup wizard</a:t>
            </a:r>
          </a:p>
          <a:p>
            <a:pPr fontAlgn="auto">
              <a:spcAft>
                <a:spcPts val="0"/>
              </a:spcAft>
              <a:defRPr/>
            </a:pPr>
            <a:r>
              <a:rPr lang="en-US" sz="2000" b="1" dirty="0" smtClean="0">
                <a:solidFill>
                  <a:schemeClr val="tx1"/>
                </a:solidFill>
              </a:rPr>
              <a:t>Document downloads:</a:t>
            </a:r>
            <a:br>
              <a:rPr lang="en-US" sz="2000" b="1" dirty="0" smtClean="0">
                <a:solidFill>
                  <a:schemeClr val="tx1"/>
                </a:solidFill>
              </a:rPr>
            </a:br>
            <a:r>
              <a:rPr lang="en-US" sz="2000" b="1" dirty="0" smtClean="0">
                <a:solidFill>
                  <a:schemeClr val="tx1"/>
                </a:solidFill>
              </a:rPr>
              <a:t>When you are prompted to download a document, please choose or create the folder to which the document should be saved, so that you may retrieve it later</a:t>
            </a:r>
            <a:r>
              <a:rPr lang="en-US" sz="2000" dirty="0" smtClean="0">
                <a:solidFill>
                  <a:schemeClr val="tx1"/>
                </a:solidFill>
              </a:rPr>
              <a:t>.</a:t>
            </a:r>
            <a:r>
              <a:rPr lang="en-US" sz="2000" dirty="0" smtClean="0">
                <a:solidFill>
                  <a:schemeClr val="tx1"/>
                </a:solidFill>
                <a:latin typeface="Times New Roman" pitchFamily="18" charset="0"/>
                <a:cs typeface="Times New Roman" pitchFamily="18" charset="0"/>
              </a:rPr>
              <a:t/>
            </a:r>
            <a:br>
              <a:rPr lang="en-US" sz="2000" dirty="0" smtClean="0">
                <a:solidFill>
                  <a:schemeClr val="tx1"/>
                </a:solidFill>
                <a:latin typeface="Times New Roman" pitchFamily="18" charset="0"/>
                <a:cs typeface="Times New Roman" pitchFamily="18" charset="0"/>
              </a:rPr>
            </a:br>
            <a:endParaRPr lang="en-US" sz="2000" dirty="0">
              <a:solidFill>
                <a:schemeClr val="tx1"/>
              </a:solidFill>
            </a:endParaRPr>
          </a:p>
        </p:txBody>
      </p:sp>
      <p:pic>
        <p:nvPicPr>
          <p:cNvPr id="4"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848600" y="168275"/>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28601"/>
            <a:ext cx="7772400" cy="761999"/>
          </a:xfrm>
        </p:spPr>
        <p:txBody>
          <a:bodyPr/>
          <a:lstStyle/>
          <a:p>
            <a:r>
              <a:rPr lang="en-US" dirty="0" smtClean="0">
                <a:latin typeface="Arial Narrow" pitchFamily="34" charset="0"/>
              </a:rPr>
              <a:t>Misconceptions</a:t>
            </a:r>
            <a:endParaRPr lang="en-US" dirty="0">
              <a:latin typeface="Arial Narrow" pitchFamily="34" charset="0"/>
            </a:endParaRPr>
          </a:p>
        </p:txBody>
      </p:sp>
      <p:sp>
        <p:nvSpPr>
          <p:cNvPr id="3" name="Subtitle 2"/>
          <p:cNvSpPr>
            <a:spLocks noGrp="1"/>
          </p:cNvSpPr>
          <p:nvPr>
            <p:ph type="subTitle" idx="1"/>
          </p:nvPr>
        </p:nvSpPr>
        <p:spPr>
          <a:xfrm>
            <a:off x="228600" y="1143000"/>
            <a:ext cx="8686800" cy="5105400"/>
          </a:xfrm>
        </p:spPr>
        <p:txBody>
          <a:bodyPr/>
          <a:lstStyle/>
          <a:p>
            <a:r>
              <a:rPr lang="en-US" sz="4000" dirty="0" smtClean="0">
                <a:solidFill>
                  <a:schemeClr val="tx1"/>
                </a:solidFill>
              </a:rPr>
              <a:t>It is important to realize that inevitably students will develop misconceptions… </a:t>
            </a:r>
          </a:p>
          <a:p>
            <a:pPr algn="l"/>
            <a:endParaRPr lang="en-US" sz="2400" dirty="0" smtClean="0">
              <a:solidFill>
                <a:schemeClr val="tx1"/>
              </a:solidFill>
            </a:endParaRPr>
          </a:p>
          <a:p>
            <a:pPr algn="l"/>
            <a:endParaRPr lang="en-US" sz="2400" dirty="0" smtClean="0">
              <a:solidFill>
                <a:schemeClr val="tx1"/>
              </a:solidFill>
            </a:endParaRPr>
          </a:p>
          <a:p>
            <a:pPr algn="l"/>
            <a:endParaRPr lang="en-US" sz="2400" dirty="0" smtClean="0">
              <a:solidFill>
                <a:schemeClr val="tx1"/>
              </a:solidFill>
            </a:endParaRPr>
          </a:p>
          <a:p>
            <a:pPr algn="l"/>
            <a:r>
              <a:rPr lang="en-US" sz="2400" dirty="0" smtClean="0">
                <a:solidFill>
                  <a:schemeClr val="tx1"/>
                </a:solidFill>
              </a:rPr>
              <a:t>Askew and </a:t>
            </a:r>
            <a:r>
              <a:rPr lang="en-US" sz="2400" dirty="0" err="1" smtClean="0">
                <a:solidFill>
                  <a:schemeClr val="tx1"/>
                </a:solidFill>
              </a:rPr>
              <a:t>Wiliam</a:t>
            </a:r>
            <a:r>
              <a:rPr lang="en-US" sz="2400" dirty="0" smtClean="0">
                <a:solidFill>
                  <a:schemeClr val="tx1"/>
                </a:solidFill>
              </a:rPr>
              <a:t> 1995; </a:t>
            </a:r>
            <a:r>
              <a:rPr lang="en-US" sz="2400" dirty="0" err="1" smtClean="0">
                <a:solidFill>
                  <a:schemeClr val="tx1"/>
                </a:solidFill>
              </a:rPr>
              <a:t>Leinwand</a:t>
            </a:r>
            <a:r>
              <a:rPr lang="en-US" sz="2400" dirty="0" smtClean="0">
                <a:solidFill>
                  <a:schemeClr val="tx1"/>
                </a:solidFill>
              </a:rPr>
              <a:t>, 2010; NCTM, 1995; </a:t>
            </a:r>
            <a:r>
              <a:rPr lang="en-US" sz="2400" dirty="0" err="1" smtClean="0">
                <a:solidFill>
                  <a:schemeClr val="tx1"/>
                </a:solidFill>
              </a:rPr>
              <a:t>Shulman</a:t>
            </a:r>
            <a:r>
              <a:rPr lang="en-US" sz="2400" dirty="0" smtClean="0">
                <a:solidFill>
                  <a:schemeClr val="tx1"/>
                </a:solidFill>
              </a:rPr>
              <a:t>, 1996</a:t>
            </a:r>
          </a:p>
          <a:p>
            <a:pPr algn="l"/>
            <a:endParaRPr lang="en-US" dirty="0" smtClean="0">
              <a:solidFill>
                <a:schemeClr val="tx1"/>
              </a:solidFill>
            </a:endParaRPr>
          </a:p>
          <a:p>
            <a:pPr algn="l"/>
            <a:endParaRPr lang="en-US" dirty="0" smtClean="0">
              <a:solidFill>
                <a:schemeClr val="tx1"/>
              </a:solidFill>
            </a:endParaRPr>
          </a:p>
          <a:p>
            <a:pPr algn="l"/>
            <a:endParaRPr lang="en-US" dirty="0" smtClean="0">
              <a:solidFill>
                <a:schemeClr val="tx1"/>
              </a:solidFill>
            </a:endParaRPr>
          </a:p>
          <a:p>
            <a:pPr algn="l"/>
            <a:endParaRPr lang="en-US" sz="1800" dirty="0" smtClean="0">
              <a:solidFill>
                <a:schemeClr val="tx1"/>
              </a:solidFill>
            </a:endParaRPr>
          </a:p>
        </p:txBody>
      </p:sp>
      <p:pic>
        <p:nvPicPr>
          <p:cNvPr id="4"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696200" y="1524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28601"/>
            <a:ext cx="7772400" cy="761999"/>
          </a:xfrm>
        </p:spPr>
        <p:txBody>
          <a:bodyPr/>
          <a:lstStyle/>
          <a:p>
            <a:r>
              <a:rPr lang="en-US" dirty="0" smtClean="0">
                <a:latin typeface="Arial Narrow" pitchFamily="34" charset="0"/>
              </a:rPr>
              <a:t>Misconception – Invented Rule?</a:t>
            </a:r>
            <a:endParaRPr lang="en-US" dirty="0">
              <a:latin typeface="Arial Narrow" pitchFamily="34" charset="0"/>
            </a:endParaRPr>
          </a:p>
        </p:txBody>
      </p:sp>
      <p:sp>
        <p:nvSpPr>
          <p:cNvPr id="3" name="Subtitle 2"/>
          <p:cNvSpPr>
            <a:spLocks noGrp="1"/>
          </p:cNvSpPr>
          <p:nvPr>
            <p:ph type="subTitle" idx="1"/>
          </p:nvPr>
        </p:nvSpPr>
        <p:spPr>
          <a:xfrm>
            <a:off x="228600" y="1143000"/>
            <a:ext cx="8686800" cy="4953000"/>
          </a:xfrm>
        </p:spPr>
        <p:txBody>
          <a:bodyPr/>
          <a:lstStyle/>
          <a:p>
            <a:pPr algn="l"/>
            <a:r>
              <a:rPr lang="en-US" sz="2800" dirty="0" smtClean="0">
                <a:solidFill>
                  <a:schemeClr val="tx1"/>
                </a:solidFill>
              </a:rPr>
              <a:t> </a:t>
            </a:r>
            <a:endParaRPr lang="en-US" sz="2400" dirty="0" smtClean="0">
              <a:solidFill>
                <a:schemeClr val="tx1"/>
              </a:solidFill>
            </a:endParaRPr>
          </a:p>
          <a:p>
            <a:pPr algn="l"/>
            <a:endParaRPr lang="en-US" dirty="0" smtClean="0">
              <a:solidFill>
                <a:schemeClr val="tx1"/>
              </a:solidFill>
            </a:endParaRPr>
          </a:p>
          <a:p>
            <a:pPr algn="l"/>
            <a:endParaRPr lang="en-US" dirty="0" smtClean="0">
              <a:solidFill>
                <a:schemeClr val="tx1"/>
              </a:solidFill>
            </a:endParaRPr>
          </a:p>
          <a:p>
            <a:pPr algn="l"/>
            <a:endParaRPr lang="en-US" dirty="0" smtClean="0">
              <a:solidFill>
                <a:schemeClr val="tx1"/>
              </a:solidFill>
            </a:endParaRPr>
          </a:p>
          <a:p>
            <a:pPr algn="l"/>
            <a:endParaRPr lang="en-US" dirty="0" smtClean="0">
              <a:solidFill>
                <a:schemeClr val="tx1"/>
              </a:solidFill>
            </a:endParaRPr>
          </a:p>
          <a:p>
            <a:pPr algn="l"/>
            <a:endParaRPr lang="en-US" dirty="0" smtClean="0">
              <a:solidFill>
                <a:schemeClr val="tx1"/>
              </a:solidFill>
            </a:endParaRPr>
          </a:p>
          <a:p>
            <a:pPr algn="l"/>
            <a:endParaRPr lang="en-US" dirty="0" smtClean="0">
              <a:solidFill>
                <a:schemeClr val="tx1"/>
              </a:solidFill>
            </a:endParaRPr>
          </a:p>
          <a:p>
            <a:pPr algn="l"/>
            <a:endParaRPr lang="en-US" sz="1800" dirty="0" smtClean="0">
              <a:solidFill>
                <a:schemeClr val="tx1"/>
              </a:solidFill>
            </a:endParaRPr>
          </a:p>
          <a:p>
            <a:pPr algn="l"/>
            <a:r>
              <a:rPr lang="en-US" sz="1800" dirty="0" smtClean="0">
                <a:solidFill>
                  <a:schemeClr val="tx1"/>
                </a:solidFill>
              </a:rPr>
              <a:t>Richard Benson:  </a:t>
            </a:r>
            <a:r>
              <a:rPr lang="en-US" sz="1800" i="1" dirty="0" smtClean="0">
                <a:solidFill>
                  <a:schemeClr val="tx1"/>
                </a:solidFill>
              </a:rPr>
              <a:t>The Very Best Totally Wrong Answers</a:t>
            </a:r>
          </a:p>
        </p:txBody>
      </p:sp>
      <p:pic>
        <p:nvPicPr>
          <p:cNvPr id="4"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696200" y="55626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39937" name="Picture 1"/>
          <p:cNvPicPr>
            <a:picLocks noChangeAspect="1" noChangeArrowheads="1"/>
          </p:cNvPicPr>
          <p:nvPr/>
        </p:nvPicPr>
        <p:blipFill>
          <a:blip r:embed="rId4" cstate="print"/>
          <a:srcRect/>
          <a:stretch>
            <a:fillRect/>
          </a:stretch>
        </p:blipFill>
        <p:spPr bwMode="auto">
          <a:xfrm>
            <a:off x="1828800" y="990600"/>
            <a:ext cx="5257800" cy="4192929"/>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28601"/>
            <a:ext cx="7772400" cy="761999"/>
          </a:xfrm>
        </p:spPr>
        <p:txBody>
          <a:bodyPr/>
          <a:lstStyle/>
          <a:p>
            <a:r>
              <a:rPr lang="en-US" dirty="0" smtClean="0">
                <a:latin typeface="Arial Narrow" pitchFamily="34" charset="0"/>
              </a:rPr>
              <a:t>Misconception – Invented Rule?</a:t>
            </a:r>
            <a:endParaRPr lang="en-US" dirty="0">
              <a:latin typeface="Arial Narrow" pitchFamily="34" charset="0"/>
            </a:endParaRPr>
          </a:p>
        </p:txBody>
      </p:sp>
      <p:sp>
        <p:nvSpPr>
          <p:cNvPr id="3" name="Subtitle 2"/>
          <p:cNvSpPr>
            <a:spLocks noGrp="1"/>
          </p:cNvSpPr>
          <p:nvPr>
            <p:ph type="subTitle" idx="1"/>
          </p:nvPr>
        </p:nvSpPr>
        <p:spPr>
          <a:xfrm>
            <a:off x="228600" y="1143000"/>
            <a:ext cx="8686800" cy="4953000"/>
          </a:xfrm>
        </p:spPr>
        <p:txBody>
          <a:bodyPr/>
          <a:lstStyle/>
          <a:p>
            <a:pPr algn="l"/>
            <a:r>
              <a:rPr lang="en-US" sz="2800" dirty="0" smtClean="0">
                <a:solidFill>
                  <a:schemeClr val="tx1"/>
                </a:solidFill>
              </a:rPr>
              <a:t> </a:t>
            </a:r>
            <a:endParaRPr lang="en-US" sz="2400" dirty="0" smtClean="0">
              <a:solidFill>
                <a:schemeClr val="tx1"/>
              </a:solidFill>
            </a:endParaRPr>
          </a:p>
          <a:p>
            <a:pPr algn="l"/>
            <a:endParaRPr lang="en-US" dirty="0" smtClean="0">
              <a:solidFill>
                <a:schemeClr val="tx1"/>
              </a:solidFill>
            </a:endParaRPr>
          </a:p>
          <a:p>
            <a:pPr algn="l"/>
            <a:endParaRPr lang="en-US" dirty="0" smtClean="0">
              <a:solidFill>
                <a:schemeClr val="tx1"/>
              </a:solidFill>
            </a:endParaRPr>
          </a:p>
          <a:p>
            <a:pPr algn="l"/>
            <a:endParaRPr lang="en-US" dirty="0" smtClean="0">
              <a:solidFill>
                <a:schemeClr val="tx1"/>
              </a:solidFill>
            </a:endParaRPr>
          </a:p>
          <a:p>
            <a:pPr algn="l"/>
            <a:endParaRPr lang="en-US" dirty="0" smtClean="0">
              <a:solidFill>
                <a:schemeClr val="tx1"/>
              </a:solidFill>
            </a:endParaRPr>
          </a:p>
          <a:p>
            <a:pPr algn="l"/>
            <a:endParaRPr lang="en-US" dirty="0" smtClean="0">
              <a:solidFill>
                <a:schemeClr val="tx1"/>
              </a:solidFill>
            </a:endParaRPr>
          </a:p>
          <a:p>
            <a:pPr algn="l"/>
            <a:endParaRPr lang="en-US" dirty="0" smtClean="0">
              <a:solidFill>
                <a:schemeClr val="tx1"/>
              </a:solidFill>
            </a:endParaRPr>
          </a:p>
          <a:p>
            <a:pPr algn="l"/>
            <a:endParaRPr lang="en-US" sz="1800" dirty="0" smtClean="0">
              <a:solidFill>
                <a:schemeClr val="tx1"/>
              </a:solidFill>
            </a:endParaRPr>
          </a:p>
          <a:p>
            <a:pPr algn="l"/>
            <a:r>
              <a:rPr lang="en-US" sz="1800" dirty="0" smtClean="0">
                <a:solidFill>
                  <a:schemeClr val="tx1"/>
                </a:solidFill>
              </a:rPr>
              <a:t>Richard Benson:  </a:t>
            </a:r>
            <a:r>
              <a:rPr lang="en-US" sz="1800" i="1" dirty="0" smtClean="0">
                <a:solidFill>
                  <a:schemeClr val="tx1"/>
                </a:solidFill>
              </a:rPr>
              <a:t>The Very Best Totally Wrong Answers</a:t>
            </a:r>
          </a:p>
        </p:txBody>
      </p:sp>
      <p:pic>
        <p:nvPicPr>
          <p:cNvPr id="4"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696200" y="55626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3074" name="Picture 2"/>
          <p:cNvPicPr>
            <a:picLocks noChangeAspect="1" noChangeArrowheads="1"/>
          </p:cNvPicPr>
          <p:nvPr/>
        </p:nvPicPr>
        <p:blipFill>
          <a:blip r:embed="rId4" cstate="print"/>
          <a:srcRect/>
          <a:stretch>
            <a:fillRect/>
          </a:stretch>
        </p:blipFill>
        <p:spPr bwMode="auto">
          <a:xfrm>
            <a:off x="990600" y="1371600"/>
            <a:ext cx="7284837" cy="367054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28601"/>
            <a:ext cx="7772400" cy="761999"/>
          </a:xfrm>
        </p:spPr>
        <p:txBody>
          <a:bodyPr/>
          <a:lstStyle/>
          <a:p>
            <a:r>
              <a:rPr lang="en-US" dirty="0" smtClean="0">
                <a:latin typeface="Arial Narrow" pitchFamily="34" charset="0"/>
              </a:rPr>
              <a:t>Misconceptions</a:t>
            </a:r>
            <a:endParaRPr lang="en-US" dirty="0">
              <a:latin typeface="Arial Narrow" pitchFamily="34" charset="0"/>
            </a:endParaRPr>
          </a:p>
        </p:txBody>
      </p:sp>
      <p:sp>
        <p:nvSpPr>
          <p:cNvPr id="3" name="Subtitle 2"/>
          <p:cNvSpPr>
            <a:spLocks noGrp="1"/>
          </p:cNvSpPr>
          <p:nvPr>
            <p:ph type="subTitle" idx="1"/>
          </p:nvPr>
        </p:nvSpPr>
        <p:spPr>
          <a:xfrm>
            <a:off x="228600" y="1143000"/>
            <a:ext cx="8686800" cy="5105400"/>
          </a:xfrm>
        </p:spPr>
        <p:txBody>
          <a:bodyPr/>
          <a:lstStyle/>
          <a:p>
            <a:pPr algn="l"/>
            <a:r>
              <a:rPr lang="en-US" sz="4000" dirty="0" smtClean="0">
                <a:solidFill>
                  <a:schemeClr val="tx1"/>
                </a:solidFill>
              </a:rPr>
              <a:t>Therefore it is important to have strategies for identifying, remedying, as well as for avoiding misconceptions.</a:t>
            </a:r>
          </a:p>
          <a:p>
            <a:pPr algn="l"/>
            <a:endParaRPr lang="en-US" sz="2400" dirty="0" smtClean="0">
              <a:solidFill>
                <a:schemeClr val="tx1"/>
              </a:solidFill>
            </a:endParaRPr>
          </a:p>
          <a:p>
            <a:pPr algn="l"/>
            <a:r>
              <a:rPr lang="en-US" sz="2400" dirty="0" err="1" smtClean="0">
                <a:solidFill>
                  <a:schemeClr val="tx1"/>
                </a:solidFill>
              </a:rPr>
              <a:t>Leinwand</a:t>
            </a:r>
            <a:r>
              <a:rPr lang="en-US" sz="2400" dirty="0" smtClean="0">
                <a:solidFill>
                  <a:schemeClr val="tx1"/>
                </a:solidFill>
              </a:rPr>
              <a:t>, 2010; Swan 2001; NBPTS, 1998; NCTM, 1995; </a:t>
            </a:r>
            <a:r>
              <a:rPr lang="en-US" sz="2400" dirty="0" err="1" smtClean="0">
                <a:solidFill>
                  <a:schemeClr val="tx1"/>
                </a:solidFill>
              </a:rPr>
              <a:t>Shulman</a:t>
            </a:r>
            <a:r>
              <a:rPr lang="en-US" sz="2400" dirty="0" smtClean="0">
                <a:solidFill>
                  <a:schemeClr val="tx1"/>
                </a:solidFill>
              </a:rPr>
              <a:t>, 1986;</a:t>
            </a:r>
          </a:p>
          <a:p>
            <a:pPr algn="l"/>
            <a:endParaRPr lang="en-US" dirty="0" smtClean="0">
              <a:solidFill>
                <a:schemeClr val="tx1"/>
              </a:solidFill>
            </a:endParaRPr>
          </a:p>
          <a:p>
            <a:pPr algn="l"/>
            <a:endParaRPr lang="en-US" dirty="0" smtClean="0">
              <a:solidFill>
                <a:schemeClr val="tx1"/>
              </a:solidFill>
            </a:endParaRPr>
          </a:p>
          <a:p>
            <a:pPr algn="l"/>
            <a:endParaRPr lang="en-US" sz="1800" dirty="0" smtClean="0">
              <a:solidFill>
                <a:schemeClr val="tx1"/>
              </a:solidFill>
            </a:endParaRPr>
          </a:p>
        </p:txBody>
      </p:sp>
      <p:pic>
        <p:nvPicPr>
          <p:cNvPr id="4"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696200" y="1524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304801"/>
            <a:ext cx="7772400" cy="990599"/>
          </a:xfrm>
        </p:spPr>
        <p:txBody>
          <a:bodyPr/>
          <a:lstStyle/>
          <a:p>
            <a:r>
              <a:rPr lang="en-US" dirty="0" smtClean="0"/>
              <a:t>Activate your Brain </a:t>
            </a:r>
            <a:endParaRPr lang="en-US" dirty="0"/>
          </a:p>
        </p:txBody>
      </p:sp>
      <p:sp>
        <p:nvSpPr>
          <p:cNvPr id="3" name="Subtitle 2"/>
          <p:cNvSpPr>
            <a:spLocks noGrp="1"/>
          </p:cNvSpPr>
          <p:nvPr>
            <p:ph type="subTitle" idx="1"/>
          </p:nvPr>
        </p:nvSpPr>
        <p:spPr>
          <a:xfrm>
            <a:off x="381000" y="1219200"/>
            <a:ext cx="8382000" cy="4876800"/>
          </a:xfrm>
        </p:spPr>
        <p:txBody>
          <a:bodyPr/>
          <a:lstStyle/>
          <a:p>
            <a:r>
              <a:rPr lang="en-US" dirty="0" smtClean="0">
                <a:solidFill>
                  <a:schemeClr val="tx1"/>
                </a:solidFill>
                <a:hlinkClick r:id="rId3"/>
              </a:rPr>
              <a:t>http://threeacts.mrmeyer.com/doublesunglasses/</a:t>
            </a:r>
            <a:endParaRPr lang="en-US" dirty="0" smtClean="0">
              <a:solidFill>
                <a:schemeClr val="tx1"/>
              </a:solidFill>
            </a:endParaRPr>
          </a:p>
          <a:p>
            <a:r>
              <a:rPr lang="en-US" sz="1000" dirty="0" smtClean="0">
                <a:solidFill>
                  <a:schemeClr val="tx1"/>
                </a:solidFill>
              </a:rPr>
              <a:t> </a:t>
            </a:r>
          </a:p>
          <a:p>
            <a:pPr marL="514350" indent="-514350" algn="l">
              <a:buFont typeface="+mj-lt"/>
              <a:buAutoNum type="alphaLcParenR"/>
            </a:pPr>
            <a:r>
              <a:rPr lang="en-US" dirty="0" smtClean="0">
                <a:solidFill>
                  <a:schemeClr val="tx1"/>
                </a:solidFill>
              </a:rPr>
              <a:t>What will be the percent tint with both sunglasses?</a:t>
            </a:r>
          </a:p>
          <a:p>
            <a:pPr marL="514350" indent="-514350" algn="l">
              <a:buFont typeface="+mj-lt"/>
              <a:buAutoNum type="alphaLcParenR"/>
            </a:pPr>
            <a:r>
              <a:rPr lang="en-US" dirty="0" smtClean="0">
                <a:solidFill>
                  <a:schemeClr val="tx1"/>
                </a:solidFill>
              </a:rPr>
              <a:t>What would be the percent tint with 3 pair of 50% tint sunglasses?</a:t>
            </a:r>
          </a:p>
          <a:p>
            <a:pPr marL="514350" indent="-514350" algn="l"/>
            <a:endParaRPr lang="en-US" dirty="0" smtClean="0">
              <a:solidFill>
                <a:schemeClr val="tx1"/>
              </a:solidFill>
            </a:endParaRPr>
          </a:p>
          <a:p>
            <a:pPr marL="514350" indent="-514350" algn="l"/>
            <a:endParaRPr lang="en-US" dirty="0" smtClean="0">
              <a:solidFill>
                <a:schemeClr val="tx1"/>
              </a:solidFill>
            </a:endParaRPr>
          </a:p>
          <a:p>
            <a:pPr marL="514350" indent="-514350" algn="l"/>
            <a:endParaRPr lang="en-US" dirty="0" smtClean="0">
              <a:solidFill>
                <a:schemeClr val="tx1"/>
              </a:solidFill>
            </a:endParaRPr>
          </a:p>
          <a:p>
            <a:pPr marL="514350" indent="-514350" algn="l"/>
            <a:endParaRPr lang="en-US" sz="1800" dirty="0" smtClean="0">
              <a:solidFill>
                <a:schemeClr val="tx1"/>
              </a:solidFill>
              <a:latin typeface="Arial Narrow" pitchFamily="34" charset="0"/>
            </a:endParaRPr>
          </a:p>
          <a:p>
            <a:pPr marL="514350" indent="-514350" algn="l"/>
            <a:r>
              <a:rPr lang="en-US" sz="1800" dirty="0" smtClean="0">
                <a:solidFill>
                  <a:schemeClr val="tx1"/>
                </a:solidFill>
                <a:latin typeface="Arial Narrow" pitchFamily="34" charset="0"/>
              </a:rPr>
              <a:t>Adapted from Dan Meyer Blog – F.LE.1 Double Sunglasses</a:t>
            </a:r>
          </a:p>
          <a:p>
            <a:pPr marL="514350" indent="-514350" algn="l"/>
            <a:endParaRPr lang="en-US" dirty="0">
              <a:solidFill>
                <a:schemeClr val="tx1"/>
              </a:solidFill>
            </a:endParaRPr>
          </a:p>
        </p:txBody>
      </p:sp>
      <p:pic>
        <p:nvPicPr>
          <p:cNvPr id="4" name="Picture 2" descr="C:\Users\Janet Wyche\AppData\Local\Temp\notesCB2CD5\CCGPS_LogoAPPLE2.jpg"/>
          <p:cNvPicPr>
            <a:picLocks noChangeAspect="1" noChangeArrowheads="1"/>
          </p:cNvPicPr>
          <p:nvPr/>
        </p:nvPicPr>
        <p:blipFill>
          <a:blip r:embed="rId4" cstate="print"/>
          <a:srcRect/>
          <a:stretch>
            <a:fillRect/>
          </a:stretch>
        </p:blipFill>
        <p:spPr bwMode="auto">
          <a:xfrm>
            <a:off x="7543800" y="1524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304801"/>
            <a:ext cx="7772400" cy="990599"/>
          </a:xfrm>
        </p:spPr>
        <p:txBody>
          <a:bodyPr/>
          <a:lstStyle/>
          <a:p>
            <a:r>
              <a:rPr lang="en-US" dirty="0" smtClean="0"/>
              <a:t>Activate your Brain </a:t>
            </a:r>
            <a:endParaRPr lang="en-US" dirty="0"/>
          </a:p>
        </p:txBody>
      </p:sp>
      <p:sp>
        <p:nvSpPr>
          <p:cNvPr id="3" name="Subtitle 2"/>
          <p:cNvSpPr>
            <a:spLocks noGrp="1"/>
          </p:cNvSpPr>
          <p:nvPr>
            <p:ph type="subTitle" idx="1"/>
          </p:nvPr>
        </p:nvSpPr>
        <p:spPr>
          <a:xfrm>
            <a:off x="381000" y="1219200"/>
            <a:ext cx="8382000" cy="4572000"/>
          </a:xfrm>
        </p:spPr>
        <p:txBody>
          <a:bodyPr/>
          <a:lstStyle/>
          <a:p>
            <a:r>
              <a:rPr lang="en-US" dirty="0" smtClean="0">
                <a:solidFill>
                  <a:schemeClr val="tx1"/>
                </a:solidFill>
                <a:hlinkClick r:id="rId3"/>
              </a:rPr>
              <a:t>http://threeacts.mrmeyer.com/doublesunglasses/</a:t>
            </a:r>
            <a:endParaRPr lang="en-US" dirty="0" smtClean="0">
              <a:solidFill>
                <a:schemeClr val="tx1"/>
              </a:solidFill>
            </a:endParaRPr>
          </a:p>
          <a:p>
            <a:r>
              <a:rPr lang="en-US" sz="1000" dirty="0" smtClean="0">
                <a:solidFill>
                  <a:schemeClr val="tx1"/>
                </a:solidFill>
              </a:rPr>
              <a:t> </a:t>
            </a:r>
          </a:p>
          <a:p>
            <a:pPr marL="514350" indent="-514350" algn="l">
              <a:buFont typeface="+mj-lt"/>
              <a:buAutoNum type="alphaLcParenR"/>
            </a:pPr>
            <a:r>
              <a:rPr lang="en-US" dirty="0" smtClean="0">
                <a:solidFill>
                  <a:schemeClr val="tx1"/>
                </a:solidFill>
              </a:rPr>
              <a:t>What will be the percent tint with both sunglasses?</a:t>
            </a:r>
          </a:p>
          <a:p>
            <a:pPr marL="514350" indent="-514350"/>
            <a:endParaRPr lang="en-US" dirty="0" smtClean="0">
              <a:solidFill>
                <a:schemeClr val="tx1"/>
              </a:solidFill>
            </a:endParaRPr>
          </a:p>
          <a:p>
            <a:pPr marL="514350" indent="-514350" algn="l"/>
            <a:endParaRPr lang="en-US" dirty="0" smtClean="0">
              <a:solidFill>
                <a:schemeClr val="tx1"/>
              </a:solidFill>
            </a:endParaRPr>
          </a:p>
          <a:p>
            <a:pPr marL="514350" indent="-514350" algn="l"/>
            <a:endParaRPr lang="en-US" dirty="0" smtClean="0">
              <a:solidFill>
                <a:schemeClr val="tx1"/>
              </a:solidFill>
            </a:endParaRPr>
          </a:p>
          <a:p>
            <a:pPr marL="514350" indent="-514350" algn="l"/>
            <a:endParaRPr lang="en-US" dirty="0" smtClean="0">
              <a:solidFill>
                <a:schemeClr val="tx1"/>
              </a:solidFill>
            </a:endParaRPr>
          </a:p>
          <a:p>
            <a:pPr marL="514350" indent="-514350" algn="l"/>
            <a:endParaRPr lang="en-US" dirty="0" smtClean="0">
              <a:solidFill>
                <a:schemeClr val="tx1"/>
              </a:solidFill>
            </a:endParaRPr>
          </a:p>
          <a:p>
            <a:pPr marL="514350" indent="-514350" algn="l"/>
            <a:endParaRPr lang="en-US" dirty="0">
              <a:solidFill>
                <a:schemeClr val="tx1"/>
              </a:solidFill>
            </a:endParaRPr>
          </a:p>
        </p:txBody>
      </p:sp>
      <p:pic>
        <p:nvPicPr>
          <p:cNvPr id="4" name="Picture 2" descr="C:\Users\Janet Wyche\AppData\Local\Temp\notesCB2CD5\CCGPS_LogoAPPLE2.jpg"/>
          <p:cNvPicPr>
            <a:picLocks noChangeAspect="1" noChangeArrowheads="1"/>
          </p:cNvPicPr>
          <p:nvPr/>
        </p:nvPicPr>
        <p:blipFill>
          <a:blip r:embed="rId4" cstate="print"/>
          <a:srcRect/>
          <a:stretch>
            <a:fillRect/>
          </a:stretch>
        </p:blipFill>
        <p:spPr bwMode="auto">
          <a:xfrm>
            <a:off x="7543800" y="1524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304801"/>
            <a:ext cx="7772400" cy="990599"/>
          </a:xfrm>
        </p:spPr>
        <p:txBody>
          <a:bodyPr/>
          <a:lstStyle/>
          <a:p>
            <a:r>
              <a:rPr lang="en-US" dirty="0" smtClean="0"/>
              <a:t>Activate your Brain </a:t>
            </a:r>
            <a:endParaRPr lang="en-US" dirty="0"/>
          </a:p>
        </p:txBody>
      </p:sp>
      <p:sp>
        <p:nvSpPr>
          <p:cNvPr id="3" name="Subtitle 2"/>
          <p:cNvSpPr>
            <a:spLocks noGrp="1"/>
          </p:cNvSpPr>
          <p:nvPr>
            <p:ph type="subTitle" idx="1"/>
          </p:nvPr>
        </p:nvSpPr>
        <p:spPr>
          <a:xfrm>
            <a:off x="381000" y="1219200"/>
            <a:ext cx="8382000" cy="4572000"/>
          </a:xfrm>
        </p:spPr>
        <p:txBody>
          <a:bodyPr/>
          <a:lstStyle/>
          <a:p>
            <a:r>
              <a:rPr lang="en-US" dirty="0" smtClean="0">
                <a:solidFill>
                  <a:schemeClr val="tx1"/>
                </a:solidFill>
                <a:hlinkClick r:id="rId3"/>
              </a:rPr>
              <a:t>http://threeacts.mrmeyer.com/doublesunglasses/</a:t>
            </a:r>
            <a:endParaRPr lang="en-US" dirty="0" smtClean="0">
              <a:solidFill>
                <a:schemeClr val="tx1"/>
              </a:solidFill>
            </a:endParaRPr>
          </a:p>
          <a:p>
            <a:r>
              <a:rPr lang="en-US" sz="1000" dirty="0" smtClean="0">
                <a:solidFill>
                  <a:schemeClr val="tx1"/>
                </a:solidFill>
              </a:rPr>
              <a:t> </a:t>
            </a:r>
          </a:p>
          <a:p>
            <a:pPr marL="514350" indent="-514350" algn="l">
              <a:buFont typeface="+mj-lt"/>
              <a:buAutoNum type="alphaLcParenR"/>
            </a:pPr>
            <a:r>
              <a:rPr lang="en-US" dirty="0" smtClean="0">
                <a:solidFill>
                  <a:schemeClr val="tx1"/>
                </a:solidFill>
              </a:rPr>
              <a:t>What will be the percent tint with both sunglasses?</a:t>
            </a:r>
          </a:p>
          <a:p>
            <a:pPr marL="514350" indent="-514350" algn="l"/>
            <a:endParaRPr lang="en-US" sz="1600" dirty="0" smtClean="0">
              <a:solidFill>
                <a:schemeClr val="tx1"/>
              </a:solidFill>
            </a:endParaRPr>
          </a:p>
          <a:p>
            <a:pPr marL="514350" indent="-514350" algn="l"/>
            <a:r>
              <a:rPr lang="en-US" dirty="0" smtClean="0">
                <a:solidFill>
                  <a:schemeClr val="tx1"/>
                </a:solidFill>
              </a:rPr>
              <a:t>1 pair = 50% of visible light is transmitted (VLT)</a:t>
            </a:r>
          </a:p>
          <a:p>
            <a:pPr marL="514350" indent="-514350" algn="l"/>
            <a:r>
              <a:rPr lang="en-US" dirty="0" smtClean="0">
                <a:solidFill>
                  <a:schemeClr val="tx1"/>
                </a:solidFill>
              </a:rPr>
              <a:t>2 pair = 50% of 50% of VLT</a:t>
            </a:r>
          </a:p>
          <a:p>
            <a:pPr marL="514350" indent="-514350"/>
            <a:endParaRPr lang="en-US" dirty="0" smtClean="0">
              <a:solidFill>
                <a:schemeClr val="tx1"/>
              </a:solidFill>
            </a:endParaRPr>
          </a:p>
          <a:p>
            <a:pPr marL="514350" indent="-514350" algn="l"/>
            <a:endParaRPr lang="en-US" dirty="0" smtClean="0">
              <a:solidFill>
                <a:schemeClr val="tx1"/>
              </a:solidFill>
            </a:endParaRPr>
          </a:p>
          <a:p>
            <a:pPr marL="514350" indent="-514350" algn="l"/>
            <a:endParaRPr lang="en-US" dirty="0" smtClean="0">
              <a:solidFill>
                <a:schemeClr val="tx1"/>
              </a:solidFill>
            </a:endParaRPr>
          </a:p>
          <a:p>
            <a:pPr marL="514350" indent="-514350" algn="l"/>
            <a:endParaRPr lang="en-US" dirty="0" smtClean="0">
              <a:solidFill>
                <a:schemeClr val="tx1"/>
              </a:solidFill>
            </a:endParaRPr>
          </a:p>
          <a:p>
            <a:pPr marL="514350" indent="-514350" algn="l"/>
            <a:endParaRPr lang="en-US" dirty="0" smtClean="0">
              <a:solidFill>
                <a:schemeClr val="tx1"/>
              </a:solidFill>
            </a:endParaRPr>
          </a:p>
          <a:p>
            <a:pPr marL="514350" indent="-514350" algn="l"/>
            <a:endParaRPr lang="en-US" dirty="0">
              <a:solidFill>
                <a:schemeClr val="tx1"/>
              </a:solidFill>
            </a:endParaRPr>
          </a:p>
        </p:txBody>
      </p:sp>
      <p:pic>
        <p:nvPicPr>
          <p:cNvPr id="4" name="Picture 2" descr="C:\Users\Janet Wyche\AppData\Local\Temp\notesCB2CD5\CCGPS_LogoAPPLE2.jpg"/>
          <p:cNvPicPr>
            <a:picLocks noChangeAspect="1" noChangeArrowheads="1"/>
          </p:cNvPicPr>
          <p:nvPr/>
        </p:nvPicPr>
        <p:blipFill>
          <a:blip r:embed="rId4" cstate="print"/>
          <a:srcRect/>
          <a:stretch>
            <a:fillRect/>
          </a:stretch>
        </p:blipFill>
        <p:spPr bwMode="auto">
          <a:xfrm>
            <a:off x="7543800" y="1524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304801"/>
            <a:ext cx="7772400" cy="990599"/>
          </a:xfrm>
        </p:spPr>
        <p:txBody>
          <a:bodyPr/>
          <a:lstStyle/>
          <a:p>
            <a:r>
              <a:rPr lang="en-US" dirty="0" smtClean="0"/>
              <a:t>Activate your Brain </a:t>
            </a:r>
            <a:endParaRPr lang="en-US" dirty="0"/>
          </a:p>
        </p:txBody>
      </p:sp>
      <p:sp>
        <p:nvSpPr>
          <p:cNvPr id="3" name="Subtitle 2"/>
          <p:cNvSpPr>
            <a:spLocks noGrp="1"/>
          </p:cNvSpPr>
          <p:nvPr>
            <p:ph type="subTitle" idx="1"/>
          </p:nvPr>
        </p:nvSpPr>
        <p:spPr>
          <a:xfrm>
            <a:off x="381000" y="1219200"/>
            <a:ext cx="8382000" cy="4572000"/>
          </a:xfrm>
        </p:spPr>
        <p:txBody>
          <a:bodyPr/>
          <a:lstStyle/>
          <a:p>
            <a:r>
              <a:rPr lang="en-US" dirty="0" smtClean="0">
                <a:solidFill>
                  <a:schemeClr val="tx1"/>
                </a:solidFill>
                <a:hlinkClick r:id="rId3"/>
              </a:rPr>
              <a:t>http://threeacts.mrmeyer.com/doublesunglasses/</a:t>
            </a:r>
            <a:endParaRPr lang="en-US" dirty="0" smtClean="0">
              <a:solidFill>
                <a:schemeClr val="tx1"/>
              </a:solidFill>
            </a:endParaRPr>
          </a:p>
          <a:p>
            <a:r>
              <a:rPr lang="en-US" sz="1000" dirty="0" smtClean="0">
                <a:solidFill>
                  <a:schemeClr val="tx1"/>
                </a:solidFill>
              </a:rPr>
              <a:t> </a:t>
            </a:r>
          </a:p>
          <a:p>
            <a:pPr marL="514350" indent="-514350" algn="l">
              <a:buFont typeface="+mj-lt"/>
              <a:buAutoNum type="alphaLcParenR"/>
            </a:pPr>
            <a:r>
              <a:rPr lang="en-US" dirty="0" smtClean="0">
                <a:solidFill>
                  <a:schemeClr val="tx1"/>
                </a:solidFill>
              </a:rPr>
              <a:t>What will be the percent tint with both sunglasses?</a:t>
            </a:r>
          </a:p>
          <a:p>
            <a:pPr marL="514350" indent="-514350" algn="l"/>
            <a:endParaRPr lang="en-US" sz="1600" dirty="0" smtClean="0">
              <a:solidFill>
                <a:schemeClr val="tx1"/>
              </a:solidFill>
            </a:endParaRPr>
          </a:p>
          <a:p>
            <a:pPr marL="514350" indent="-514350" algn="l"/>
            <a:r>
              <a:rPr lang="en-US" dirty="0" smtClean="0">
                <a:solidFill>
                  <a:schemeClr val="tx1"/>
                </a:solidFill>
              </a:rPr>
              <a:t>1 pair = 50% of visible light is transmitted (VLT)</a:t>
            </a:r>
          </a:p>
          <a:p>
            <a:pPr marL="514350" indent="-514350" algn="l"/>
            <a:r>
              <a:rPr lang="en-US" dirty="0" smtClean="0">
                <a:solidFill>
                  <a:schemeClr val="tx1"/>
                </a:solidFill>
              </a:rPr>
              <a:t>2 pair = 50% of 50% of VLT</a:t>
            </a:r>
          </a:p>
          <a:p>
            <a:pPr marL="514350" indent="-514350" algn="l"/>
            <a:r>
              <a:rPr lang="en-US" dirty="0" smtClean="0">
                <a:solidFill>
                  <a:schemeClr val="tx1"/>
                </a:solidFill>
              </a:rPr>
              <a:t>(0.5)(0.5) = (0.5)² = 0.25 VLT</a:t>
            </a:r>
          </a:p>
          <a:p>
            <a:pPr marL="514350" indent="-514350" algn="l"/>
            <a:r>
              <a:rPr lang="en-US" dirty="0" smtClean="0">
                <a:solidFill>
                  <a:schemeClr val="tx1"/>
                </a:solidFill>
              </a:rPr>
              <a:t>2 pair = 25% of visible light is transmitted</a:t>
            </a:r>
          </a:p>
          <a:p>
            <a:pPr marL="514350" indent="-514350"/>
            <a:endParaRPr lang="en-US" dirty="0" smtClean="0">
              <a:solidFill>
                <a:schemeClr val="tx1"/>
              </a:solidFill>
            </a:endParaRPr>
          </a:p>
          <a:p>
            <a:pPr marL="514350" indent="-514350" algn="l"/>
            <a:endParaRPr lang="en-US" dirty="0" smtClean="0">
              <a:solidFill>
                <a:schemeClr val="tx1"/>
              </a:solidFill>
            </a:endParaRPr>
          </a:p>
          <a:p>
            <a:pPr marL="514350" indent="-514350" algn="l"/>
            <a:endParaRPr lang="en-US" dirty="0" smtClean="0">
              <a:solidFill>
                <a:schemeClr val="tx1"/>
              </a:solidFill>
            </a:endParaRPr>
          </a:p>
          <a:p>
            <a:pPr marL="514350" indent="-514350" algn="l"/>
            <a:endParaRPr lang="en-US" dirty="0" smtClean="0">
              <a:solidFill>
                <a:schemeClr val="tx1"/>
              </a:solidFill>
            </a:endParaRPr>
          </a:p>
          <a:p>
            <a:pPr marL="514350" indent="-514350" algn="l"/>
            <a:endParaRPr lang="en-US" dirty="0" smtClean="0">
              <a:solidFill>
                <a:schemeClr val="tx1"/>
              </a:solidFill>
            </a:endParaRPr>
          </a:p>
          <a:p>
            <a:pPr marL="514350" indent="-514350" algn="l"/>
            <a:endParaRPr lang="en-US" dirty="0">
              <a:solidFill>
                <a:schemeClr val="tx1"/>
              </a:solidFill>
            </a:endParaRPr>
          </a:p>
        </p:txBody>
      </p:sp>
      <p:pic>
        <p:nvPicPr>
          <p:cNvPr id="4" name="Picture 2" descr="C:\Users\Janet Wyche\AppData\Local\Temp\notesCB2CD5\CCGPS_LogoAPPLE2.jpg"/>
          <p:cNvPicPr>
            <a:picLocks noChangeAspect="1" noChangeArrowheads="1"/>
          </p:cNvPicPr>
          <p:nvPr/>
        </p:nvPicPr>
        <p:blipFill>
          <a:blip r:embed="rId4" cstate="print"/>
          <a:srcRect/>
          <a:stretch>
            <a:fillRect/>
          </a:stretch>
        </p:blipFill>
        <p:spPr bwMode="auto">
          <a:xfrm>
            <a:off x="7543800" y="1524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304801"/>
            <a:ext cx="7772400" cy="990599"/>
          </a:xfrm>
        </p:spPr>
        <p:txBody>
          <a:bodyPr/>
          <a:lstStyle/>
          <a:p>
            <a:r>
              <a:rPr lang="en-US" dirty="0" smtClean="0"/>
              <a:t>Activate your Brain </a:t>
            </a:r>
            <a:endParaRPr lang="en-US" dirty="0"/>
          </a:p>
        </p:txBody>
      </p:sp>
      <p:sp>
        <p:nvSpPr>
          <p:cNvPr id="3" name="Subtitle 2"/>
          <p:cNvSpPr>
            <a:spLocks noGrp="1"/>
          </p:cNvSpPr>
          <p:nvPr>
            <p:ph type="subTitle" idx="1"/>
          </p:nvPr>
        </p:nvSpPr>
        <p:spPr>
          <a:xfrm>
            <a:off x="381000" y="1219200"/>
            <a:ext cx="8382000" cy="4572000"/>
          </a:xfrm>
        </p:spPr>
        <p:txBody>
          <a:bodyPr/>
          <a:lstStyle/>
          <a:p>
            <a:r>
              <a:rPr lang="en-US" dirty="0" smtClean="0">
                <a:solidFill>
                  <a:schemeClr val="tx1"/>
                </a:solidFill>
                <a:hlinkClick r:id="rId3"/>
              </a:rPr>
              <a:t>http://threeacts.mrmeyer.com/doublesunglasses/</a:t>
            </a:r>
            <a:endParaRPr lang="en-US" dirty="0" smtClean="0">
              <a:solidFill>
                <a:schemeClr val="tx1"/>
              </a:solidFill>
            </a:endParaRPr>
          </a:p>
          <a:p>
            <a:r>
              <a:rPr lang="en-US" sz="1000" dirty="0" smtClean="0">
                <a:solidFill>
                  <a:schemeClr val="tx1"/>
                </a:solidFill>
              </a:rPr>
              <a:t> </a:t>
            </a:r>
          </a:p>
          <a:p>
            <a:pPr marL="514350" indent="-514350" algn="l">
              <a:buFont typeface="+mj-lt"/>
              <a:buAutoNum type="alphaLcParenR"/>
            </a:pPr>
            <a:r>
              <a:rPr lang="en-US" dirty="0" smtClean="0">
                <a:solidFill>
                  <a:schemeClr val="tx1"/>
                </a:solidFill>
              </a:rPr>
              <a:t>What will be the percent tint with both sunglasses?</a:t>
            </a:r>
          </a:p>
          <a:p>
            <a:pPr marL="514350" indent="-514350" algn="l"/>
            <a:endParaRPr lang="en-US" sz="1600" dirty="0" smtClean="0">
              <a:solidFill>
                <a:schemeClr val="tx1"/>
              </a:solidFill>
            </a:endParaRPr>
          </a:p>
          <a:p>
            <a:pPr marL="514350" indent="-514350" algn="l"/>
            <a:r>
              <a:rPr lang="en-US" dirty="0" smtClean="0">
                <a:solidFill>
                  <a:schemeClr val="tx1"/>
                </a:solidFill>
              </a:rPr>
              <a:t>1 pair = 50% of visible light is transmitted (VLT)</a:t>
            </a:r>
          </a:p>
          <a:p>
            <a:pPr marL="514350" indent="-514350" algn="l"/>
            <a:r>
              <a:rPr lang="en-US" dirty="0" smtClean="0">
                <a:solidFill>
                  <a:schemeClr val="tx1"/>
                </a:solidFill>
              </a:rPr>
              <a:t>2 pair = 50% of 50% of VLT</a:t>
            </a:r>
          </a:p>
          <a:p>
            <a:pPr marL="514350" indent="-514350" algn="l"/>
            <a:r>
              <a:rPr lang="en-US" dirty="0" smtClean="0">
                <a:solidFill>
                  <a:schemeClr val="tx1"/>
                </a:solidFill>
              </a:rPr>
              <a:t>(0.5)(0.5) = (0.5)² = 0.25 VLT</a:t>
            </a:r>
          </a:p>
          <a:p>
            <a:pPr marL="514350" indent="-514350" algn="l"/>
            <a:r>
              <a:rPr lang="en-US" dirty="0" smtClean="0">
                <a:solidFill>
                  <a:schemeClr val="tx1"/>
                </a:solidFill>
              </a:rPr>
              <a:t>2 pair = 25% of visible light is transmitted</a:t>
            </a:r>
          </a:p>
          <a:p>
            <a:pPr marL="514350" indent="-514350" algn="l"/>
            <a:r>
              <a:rPr lang="en-US" dirty="0" smtClean="0">
                <a:solidFill>
                  <a:schemeClr val="tx1"/>
                </a:solidFill>
              </a:rPr>
              <a:t>2 pair of sunglasses tint 75% of the visible light!</a:t>
            </a:r>
          </a:p>
          <a:p>
            <a:pPr marL="514350" indent="-514350"/>
            <a:endParaRPr lang="en-US" dirty="0" smtClean="0">
              <a:solidFill>
                <a:schemeClr val="tx1"/>
              </a:solidFill>
            </a:endParaRPr>
          </a:p>
          <a:p>
            <a:pPr marL="514350" indent="-514350" algn="l"/>
            <a:endParaRPr lang="en-US" dirty="0" smtClean="0">
              <a:solidFill>
                <a:schemeClr val="tx1"/>
              </a:solidFill>
            </a:endParaRPr>
          </a:p>
          <a:p>
            <a:pPr marL="514350" indent="-514350" algn="l"/>
            <a:endParaRPr lang="en-US" dirty="0" smtClean="0">
              <a:solidFill>
                <a:schemeClr val="tx1"/>
              </a:solidFill>
            </a:endParaRPr>
          </a:p>
          <a:p>
            <a:pPr marL="514350" indent="-514350" algn="l"/>
            <a:endParaRPr lang="en-US" dirty="0" smtClean="0">
              <a:solidFill>
                <a:schemeClr val="tx1"/>
              </a:solidFill>
            </a:endParaRPr>
          </a:p>
          <a:p>
            <a:pPr marL="514350" indent="-514350" algn="l"/>
            <a:endParaRPr lang="en-US" dirty="0" smtClean="0">
              <a:solidFill>
                <a:schemeClr val="tx1"/>
              </a:solidFill>
            </a:endParaRPr>
          </a:p>
          <a:p>
            <a:pPr marL="514350" indent="-514350" algn="l"/>
            <a:endParaRPr lang="en-US" dirty="0">
              <a:solidFill>
                <a:schemeClr val="tx1"/>
              </a:solidFill>
            </a:endParaRPr>
          </a:p>
        </p:txBody>
      </p:sp>
      <p:pic>
        <p:nvPicPr>
          <p:cNvPr id="4" name="Picture 2" descr="C:\Users\Janet Wyche\AppData\Local\Temp\notesCB2CD5\CCGPS_LogoAPPLE2.jpg"/>
          <p:cNvPicPr>
            <a:picLocks noChangeAspect="1" noChangeArrowheads="1"/>
          </p:cNvPicPr>
          <p:nvPr/>
        </p:nvPicPr>
        <p:blipFill>
          <a:blip r:embed="rId4" cstate="print"/>
          <a:srcRect/>
          <a:stretch>
            <a:fillRect/>
          </a:stretch>
        </p:blipFill>
        <p:spPr bwMode="auto">
          <a:xfrm>
            <a:off x="7543800" y="1524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304801"/>
            <a:ext cx="7772400" cy="990599"/>
          </a:xfrm>
        </p:spPr>
        <p:txBody>
          <a:bodyPr/>
          <a:lstStyle/>
          <a:p>
            <a:r>
              <a:rPr lang="en-US" dirty="0" smtClean="0"/>
              <a:t>Activate your Brain </a:t>
            </a:r>
            <a:endParaRPr lang="en-US" dirty="0"/>
          </a:p>
        </p:txBody>
      </p:sp>
      <p:sp>
        <p:nvSpPr>
          <p:cNvPr id="3" name="Subtitle 2"/>
          <p:cNvSpPr>
            <a:spLocks noGrp="1"/>
          </p:cNvSpPr>
          <p:nvPr>
            <p:ph type="subTitle" idx="1"/>
          </p:nvPr>
        </p:nvSpPr>
        <p:spPr>
          <a:xfrm>
            <a:off x="381000" y="1219200"/>
            <a:ext cx="8382000" cy="4876800"/>
          </a:xfrm>
        </p:spPr>
        <p:txBody>
          <a:bodyPr/>
          <a:lstStyle/>
          <a:p>
            <a:r>
              <a:rPr lang="en-US" dirty="0" smtClean="0">
                <a:solidFill>
                  <a:schemeClr val="tx1"/>
                </a:solidFill>
                <a:hlinkClick r:id="rId3"/>
              </a:rPr>
              <a:t>http://threeacts.mrmeyer.com/doublesunglasses/</a:t>
            </a:r>
            <a:endParaRPr lang="en-US" dirty="0" smtClean="0">
              <a:solidFill>
                <a:schemeClr val="tx1"/>
              </a:solidFill>
            </a:endParaRPr>
          </a:p>
          <a:p>
            <a:r>
              <a:rPr lang="en-US" sz="1000" dirty="0" smtClean="0">
                <a:solidFill>
                  <a:schemeClr val="tx1"/>
                </a:solidFill>
              </a:rPr>
              <a:t> </a:t>
            </a:r>
          </a:p>
          <a:p>
            <a:pPr marL="514350" indent="-514350" algn="l"/>
            <a:r>
              <a:rPr lang="en-US" dirty="0" smtClean="0">
                <a:solidFill>
                  <a:schemeClr val="tx1"/>
                </a:solidFill>
              </a:rPr>
              <a:t>b)  What would be the percent tint with 3 pair of 50% tint sunglasses?</a:t>
            </a:r>
          </a:p>
          <a:p>
            <a:pPr marL="514350" indent="-514350" algn="l"/>
            <a:endParaRPr lang="en-US" dirty="0" smtClean="0">
              <a:solidFill>
                <a:schemeClr val="tx1"/>
              </a:solidFill>
            </a:endParaRPr>
          </a:p>
          <a:p>
            <a:pPr marL="514350" indent="-514350" algn="l"/>
            <a:endParaRPr lang="en-US" dirty="0" smtClean="0">
              <a:solidFill>
                <a:schemeClr val="tx1"/>
              </a:solidFill>
            </a:endParaRPr>
          </a:p>
          <a:p>
            <a:pPr marL="514350" indent="-514350" algn="l"/>
            <a:endParaRPr lang="en-US" dirty="0" smtClean="0">
              <a:solidFill>
                <a:schemeClr val="tx1"/>
              </a:solidFill>
            </a:endParaRPr>
          </a:p>
          <a:p>
            <a:pPr marL="514350" indent="-514350" algn="l"/>
            <a:endParaRPr lang="en-US" sz="1800" dirty="0" smtClean="0">
              <a:solidFill>
                <a:schemeClr val="tx1"/>
              </a:solidFill>
              <a:latin typeface="Arial Narrow" pitchFamily="34" charset="0"/>
            </a:endParaRPr>
          </a:p>
          <a:p>
            <a:pPr marL="514350" indent="-514350" algn="l"/>
            <a:endParaRPr lang="en-US" dirty="0">
              <a:solidFill>
                <a:schemeClr val="tx1"/>
              </a:solidFill>
            </a:endParaRPr>
          </a:p>
        </p:txBody>
      </p:sp>
      <p:pic>
        <p:nvPicPr>
          <p:cNvPr id="4" name="Picture 2" descr="C:\Users\Janet Wyche\AppData\Local\Temp\notesCB2CD5\CCGPS_LogoAPPLE2.jpg"/>
          <p:cNvPicPr>
            <a:picLocks noChangeAspect="1" noChangeArrowheads="1"/>
          </p:cNvPicPr>
          <p:nvPr/>
        </p:nvPicPr>
        <p:blipFill>
          <a:blip r:embed="rId4" cstate="print"/>
          <a:srcRect/>
          <a:stretch>
            <a:fillRect/>
          </a:stretch>
        </p:blipFill>
        <p:spPr bwMode="auto">
          <a:xfrm>
            <a:off x="7543800" y="1524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ctrTitle"/>
          </p:nvPr>
        </p:nvSpPr>
        <p:spPr>
          <a:xfrm>
            <a:off x="152400" y="152400"/>
            <a:ext cx="8839200" cy="3581400"/>
          </a:xfrm>
        </p:spPr>
        <p:txBody>
          <a:bodyPr/>
          <a:lstStyle/>
          <a:p>
            <a:r>
              <a:rPr lang="en-US" dirty="0" smtClean="0"/>
              <a:t>CCGPS Mathematics</a:t>
            </a:r>
            <a:br>
              <a:rPr lang="en-US" dirty="0" smtClean="0"/>
            </a:br>
            <a:r>
              <a:rPr lang="en-US" dirty="0" smtClean="0"/>
              <a:t>Unit-by-Unit Grade Level Webinar</a:t>
            </a:r>
            <a:r>
              <a:rPr lang="en-US" sz="4000" dirty="0" smtClean="0"/>
              <a:t/>
            </a:r>
            <a:br>
              <a:rPr lang="en-US" sz="4000" dirty="0" smtClean="0"/>
            </a:br>
            <a:r>
              <a:rPr lang="en-US" sz="3200" dirty="0" smtClean="0"/>
              <a:t>Coordinate Algebra &amp; Accelerated Coordinate Algebra/Analytic Geometry A</a:t>
            </a:r>
            <a:br>
              <a:rPr lang="en-US" sz="3200" dirty="0" smtClean="0"/>
            </a:br>
            <a:r>
              <a:rPr lang="en-US" sz="3200" dirty="0" smtClean="0"/>
              <a:t>Unit 3: Linear and Exponential Functions</a:t>
            </a:r>
            <a:r>
              <a:rPr lang="en-US" sz="4000" dirty="0" smtClean="0"/>
              <a:t/>
            </a:r>
            <a:br>
              <a:rPr lang="en-US" sz="4000" dirty="0" smtClean="0"/>
            </a:br>
            <a:r>
              <a:rPr lang="en-US" sz="2400" dirty="0" smtClean="0"/>
              <a:t>August 23, 2012</a:t>
            </a:r>
          </a:p>
        </p:txBody>
      </p:sp>
      <p:sp>
        <p:nvSpPr>
          <p:cNvPr id="3" name="Subtitle 2"/>
          <p:cNvSpPr>
            <a:spLocks noGrp="1"/>
          </p:cNvSpPr>
          <p:nvPr>
            <p:ph type="subTitle" idx="1"/>
          </p:nvPr>
        </p:nvSpPr>
        <p:spPr>
          <a:xfrm>
            <a:off x="1295400" y="3581400"/>
            <a:ext cx="6705600" cy="2590800"/>
          </a:xfrm>
        </p:spPr>
        <p:txBody>
          <a:bodyPr rtlCol="0">
            <a:noAutofit/>
          </a:bodyPr>
          <a:lstStyle/>
          <a:p>
            <a:pPr fontAlgn="auto">
              <a:spcAft>
                <a:spcPts val="0"/>
              </a:spcAft>
              <a:buFont typeface="Arial" pitchFamily="34" charset="0"/>
              <a:buNone/>
              <a:defRPr/>
            </a:pPr>
            <a:r>
              <a:rPr lang="en-US" sz="2400" dirty="0" smtClean="0">
                <a:solidFill>
                  <a:schemeClr val="tx1"/>
                </a:solidFill>
              </a:rPr>
              <a:t>James Pratt – </a:t>
            </a:r>
            <a:r>
              <a:rPr lang="en-US" sz="2400" dirty="0" smtClean="0">
                <a:solidFill>
                  <a:schemeClr val="tx1"/>
                </a:solidFill>
                <a:hlinkClick r:id="rId3"/>
              </a:rPr>
              <a:t>jpratt@doe.k12.ga.us</a:t>
            </a:r>
            <a:endParaRPr lang="en-US" sz="2400" dirty="0" smtClean="0">
              <a:solidFill>
                <a:schemeClr val="tx1"/>
              </a:solidFill>
            </a:endParaRPr>
          </a:p>
          <a:p>
            <a:pPr fontAlgn="auto">
              <a:spcAft>
                <a:spcPts val="0"/>
              </a:spcAft>
              <a:buFont typeface="Arial" pitchFamily="34" charset="0"/>
              <a:buNone/>
              <a:defRPr/>
            </a:pPr>
            <a:r>
              <a:rPr lang="en-US" sz="2400" dirty="0" smtClean="0">
                <a:solidFill>
                  <a:schemeClr val="tx1"/>
                </a:solidFill>
              </a:rPr>
              <a:t>Brooke Kline – </a:t>
            </a:r>
            <a:r>
              <a:rPr lang="en-US" sz="2400" dirty="0" smtClean="0">
                <a:solidFill>
                  <a:schemeClr val="tx1"/>
                </a:solidFill>
                <a:hlinkClick r:id="rId4"/>
              </a:rPr>
              <a:t>bkline@doe.k12.ga.us</a:t>
            </a:r>
            <a:endParaRPr lang="en-US" sz="2400" dirty="0" smtClean="0">
              <a:solidFill>
                <a:schemeClr val="tx1"/>
              </a:solidFill>
            </a:endParaRPr>
          </a:p>
          <a:p>
            <a:pPr fontAlgn="auto">
              <a:spcAft>
                <a:spcPts val="0"/>
              </a:spcAft>
              <a:buFont typeface="Arial" pitchFamily="34" charset="0"/>
              <a:buNone/>
              <a:defRPr/>
            </a:pPr>
            <a:r>
              <a:rPr lang="en-US" sz="2400" dirty="0" smtClean="0">
                <a:solidFill>
                  <a:schemeClr val="tx1"/>
                </a:solidFill>
              </a:rPr>
              <a:t>Secondary Mathematics Specialists</a:t>
            </a:r>
          </a:p>
          <a:p>
            <a:pPr fontAlgn="auto">
              <a:spcAft>
                <a:spcPts val="0"/>
              </a:spcAft>
              <a:buFont typeface="Arial" pitchFamily="34" charset="0"/>
              <a:buNone/>
              <a:defRPr/>
            </a:pPr>
            <a:endParaRPr lang="en-US" sz="2400" dirty="0" smtClean="0">
              <a:solidFill>
                <a:schemeClr val="tx1"/>
              </a:solidFill>
            </a:endParaRPr>
          </a:p>
          <a:p>
            <a:pPr fontAlgn="auto">
              <a:spcAft>
                <a:spcPts val="0"/>
              </a:spcAft>
              <a:buFont typeface="Arial" pitchFamily="34" charset="0"/>
              <a:buNone/>
              <a:defRPr/>
            </a:pPr>
            <a:r>
              <a:rPr lang="en-US" sz="2400" dirty="0" smtClean="0">
                <a:solidFill>
                  <a:schemeClr val="tx1"/>
                </a:solidFill>
              </a:rPr>
              <a:t>These materials are for nonprofit educational purposes only.  Any other use may constitute copyright infringement. </a:t>
            </a:r>
            <a:endParaRPr lang="en-US" sz="2400" dirty="0">
              <a:solidFill>
                <a:schemeClr val="tx1"/>
              </a:solidFill>
            </a:endParaRPr>
          </a:p>
        </p:txBody>
      </p:sp>
      <p:pic>
        <p:nvPicPr>
          <p:cNvPr id="4" name="Picture 2" descr="C:\Users\Janet Wyche\AppData\Local\Temp\notesCB2CD5\CCGPS_LogoAPPLE2.jpg"/>
          <p:cNvPicPr>
            <a:picLocks noChangeAspect="1" noChangeArrowheads="1"/>
          </p:cNvPicPr>
          <p:nvPr/>
        </p:nvPicPr>
        <p:blipFill>
          <a:blip r:embed="rId5" cstate="print"/>
          <a:srcRect/>
          <a:stretch>
            <a:fillRect/>
          </a:stretch>
        </p:blipFill>
        <p:spPr bwMode="auto">
          <a:xfrm>
            <a:off x="7848600" y="1524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304801"/>
            <a:ext cx="7772400" cy="990599"/>
          </a:xfrm>
        </p:spPr>
        <p:txBody>
          <a:bodyPr/>
          <a:lstStyle/>
          <a:p>
            <a:r>
              <a:rPr lang="en-US" dirty="0" smtClean="0"/>
              <a:t>Activate your Brain </a:t>
            </a:r>
            <a:endParaRPr lang="en-US" dirty="0"/>
          </a:p>
        </p:txBody>
      </p:sp>
      <p:sp>
        <p:nvSpPr>
          <p:cNvPr id="3" name="Subtitle 2"/>
          <p:cNvSpPr>
            <a:spLocks noGrp="1"/>
          </p:cNvSpPr>
          <p:nvPr>
            <p:ph type="subTitle" idx="1"/>
          </p:nvPr>
        </p:nvSpPr>
        <p:spPr>
          <a:xfrm>
            <a:off x="381000" y="1219200"/>
            <a:ext cx="8382000" cy="4876800"/>
          </a:xfrm>
        </p:spPr>
        <p:txBody>
          <a:bodyPr/>
          <a:lstStyle/>
          <a:p>
            <a:r>
              <a:rPr lang="en-US" dirty="0" smtClean="0">
                <a:solidFill>
                  <a:schemeClr val="tx1"/>
                </a:solidFill>
                <a:hlinkClick r:id="rId3"/>
              </a:rPr>
              <a:t>http://threeacts.mrmeyer.com/doublesunglasses/</a:t>
            </a:r>
            <a:endParaRPr lang="en-US" dirty="0" smtClean="0">
              <a:solidFill>
                <a:schemeClr val="tx1"/>
              </a:solidFill>
            </a:endParaRPr>
          </a:p>
          <a:p>
            <a:r>
              <a:rPr lang="en-US" sz="1000" dirty="0" smtClean="0">
                <a:solidFill>
                  <a:schemeClr val="tx1"/>
                </a:solidFill>
              </a:rPr>
              <a:t> </a:t>
            </a:r>
          </a:p>
          <a:p>
            <a:pPr marL="514350" indent="-514350" algn="l"/>
            <a:r>
              <a:rPr lang="en-US" dirty="0" smtClean="0">
                <a:solidFill>
                  <a:schemeClr val="tx1"/>
                </a:solidFill>
              </a:rPr>
              <a:t>b)  What would be the percent tint with 3 pair of 50% tint sunglasses?</a:t>
            </a:r>
          </a:p>
          <a:p>
            <a:pPr marL="514350" indent="-514350" algn="l"/>
            <a:r>
              <a:rPr lang="en-US" dirty="0" smtClean="0">
                <a:solidFill>
                  <a:schemeClr val="tx1"/>
                </a:solidFill>
              </a:rPr>
              <a:t>3 pair = (0.5)(0.5)(0.5) = (0.5)³ = 0.125 VLT</a:t>
            </a:r>
          </a:p>
          <a:p>
            <a:pPr marL="514350" indent="-514350" algn="l"/>
            <a:r>
              <a:rPr lang="en-US" dirty="0" smtClean="0">
                <a:solidFill>
                  <a:schemeClr val="tx1"/>
                </a:solidFill>
              </a:rPr>
              <a:t>12.5% of visible light is transmitted</a:t>
            </a:r>
          </a:p>
          <a:p>
            <a:pPr marL="514350" indent="-514350" algn="l"/>
            <a:endParaRPr lang="en-US" dirty="0" smtClean="0">
              <a:solidFill>
                <a:schemeClr val="tx1"/>
              </a:solidFill>
            </a:endParaRPr>
          </a:p>
          <a:p>
            <a:pPr marL="514350" indent="-514350" algn="l"/>
            <a:endParaRPr lang="en-US" dirty="0" smtClean="0">
              <a:solidFill>
                <a:schemeClr val="tx1"/>
              </a:solidFill>
            </a:endParaRPr>
          </a:p>
          <a:p>
            <a:pPr marL="514350" indent="-514350" algn="l"/>
            <a:endParaRPr lang="en-US" dirty="0" smtClean="0">
              <a:solidFill>
                <a:schemeClr val="tx1"/>
              </a:solidFill>
            </a:endParaRPr>
          </a:p>
          <a:p>
            <a:pPr marL="514350" indent="-514350" algn="l"/>
            <a:endParaRPr lang="en-US" sz="1800" dirty="0" smtClean="0">
              <a:solidFill>
                <a:schemeClr val="tx1"/>
              </a:solidFill>
              <a:latin typeface="Arial Narrow" pitchFamily="34" charset="0"/>
            </a:endParaRPr>
          </a:p>
          <a:p>
            <a:pPr marL="514350" indent="-514350" algn="l"/>
            <a:endParaRPr lang="en-US" dirty="0">
              <a:solidFill>
                <a:schemeClr val="tx1"/>
              </a:solidFill>
            </a:endParaRPr>
          </a:p>
        </p:txBody>
      </p:sp>
      <p:pic>
        <p:nvPicPr>
          <p:cNvPr id="4" name="Picture 2" descr="C:\Users\Janet Wyche\AppData\Local\Temp\notesCB2CD5\CCGPS_LogoAPPLE2.jpg"/>
          <p:cNvPicPr>
            <a:picLocks noChangeAspect="1" noChangeArrowheads="1"/>
          </p:cNvPicPr>
          <p:nvPr/>
        </p:nvPicPr>
        <p:blipFill>
          <a:blip r:embed="rId4" cstate="print"/>
          <a:srcRect/>
          <a:stretch>
            <a:fillRect/>
          </a:stretch>
        </p:blipFill>
        <p:spPr bwMode="auto">
          <a:xfrm>
            <a:off x="7543800" y="1524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304801"/>
            <a:ext cx="7772400" cy="990599"/>
          </a:xfrm>
        </p:spPr>
        <p:txBody>
          <a:bodyPr/>
          <a:lstStyle/>
          <a:p>
            <a:r>
              <a:rPr lang="en-US" dirty="0" smtClean="0"/>
              <a:t>Activate your Brain </a:t>
            </a:r>
            <a:endParaRPr lang="en-US" dirty="0"/>
          </a:p>
        </p:txBody>
      </p:sp>
      <p:sp>
        <p:nvSpPr>
          <p:cNvPr id="3" name="Subtitle 2"/>
          <p:cNvSpPr>
            <a:spLocks noGrp="1"/>
          </p:cNvSpPr>
          <p:nvPr>
            <p:ph type="subTitle" idx="1"/>
          </p:nvPr>
        </p:nvSpPr>
        <p:spPr>
          <a:xfrm>
            <a:off x="381000" y="1219200"/>
            <a:ext cx="8382000" cy="4876800"/>
          </a:xfrm>
        </p:spPr>
        <p:txBody>
          <a:bodyPr/>
          <a:lstStyle/>
          <a:p>
            <a:r>
              <a:rPr lang="en-US" dirty="0" smtClean="0">
                <a:solidFill>
                  <a:schemeClr val="tx1"/>
                </a:solidFill>
                <a:hlinkClick r:id="rId3"/>
              </a:rPr>
              <a:t>http://threeacts.mrmeyer.com/doublesunglasses/</a:t>
            </a:r>
            <a:endParaRPr lang="en-US" dirty="0" smtClean="0">
              <a:solidFill>
                <a:schemeClr val="tx1"/>
              </a:solidFill>
            </a:endParaRPr>
          </a:p>
          <a:p>
            <a:r>
              <a:rPr lang="en-US" sz="1000" dirty="0" smtClean="0">
                <a:solidFill>
                  <a:schemeClr val="tx1"/>
                </a:solidFill>
              </a:rPr>
              <a:t> </a:t>
            </a:r>
          </a:p>
          <a:p>
            <a:pPr marL="514350" indent="-514350" algn="l"/>
            <a:r>
              <a:rPr lang="en-US" dirty="0" smtClean="0">
                <a:solidFill>
                  <a:schemeClr val="tx1"/>
                </a:solidFill>
              </a:rPr>
              <a:t>b)  What would be the percent tint with 3 pair of 50% tint sunglasses?</a:t>
            </a:r>
          </a:p>
          <a:p>
            <a:pPr marL="514350" indent="-514350" algn="l"/>
            <a:r>
              <a:rPr lang="en-US" dirty="0" smtClean="0">
                <a:solidFill>
                  <a:schemeClr val="tx1"/>
                </a:solidFill>
              </a:rPr>
              <a:t>3 pair = (0.5)(0.5)(0.5) = (0.5)³ = 0.125 VLT</a:t>
            </a:r>
          </a:p>
          <a:p>
            <a:pPr marL="514350" indent="-514350" algn="l"/>
            <a:r>
              <a:rPr lang="en-US" dirty="0" smtClean="0">
                <a:solidFill>
                  <a:schemeClr val="tx1"/>
                </a:solidFill>
              </a:rPr>
              <a:t>12.5% of visible light is transmitted</a:t>
            </a:r>
          </a:p>
          <a:p>
            <a:pPr marL="514350" indent="-514350" algn="l"/>
            <a:r>
              <a:rPr lang="en-US" dirty="0" smtClean="0">
                <a:solidFill>
                  <a:schemeClr val="tx1"/>
                </a:solidFill>
              </a:rPr>
              <a:t>3 pair of sunglasses tint 87.5% of visible light!</a:t>
            </a:r>
          </a:p>
          <a:p>
            <a:pPr marL="514350" indent="-514350" algn="l"/>
            <a:endParaRPr lang="en-US" dirty="0" smtClean="0">
              <a:solidFill>
                <a:schemeClr val="tx1"/>
              </a:solidFill>
            </a:endParaRPr>
          </a:p>
          <a:p>
            <a:pPr marL="514350" indent="-514350" algn="l"/>
            <a:endParaRPr lang="en-US" dirty="0" smtClean="0">
              <a:solidFill>
                <a:schemeClr val="tx1"/>
              </a:solidFill>
            </a:endParaRPr>
          </a:p>
          <a:p>
            <a:pPr marL="514350" indent="-514350" algn="l"/>
            <a:endParaRPr lang="en-US" dirty="0" smtClean="0">
              <a:solidFill>
                <a:schemeClr val="tx1"/>
              </a:solidFill>
            </a:endParaRPr>
          </a:p>
          <a:p>
            <a:pPr marL="514350" indent="-514350" algn="l"/>
            <a:endParaRPr lang="en-US" sz="1800" dirty="0" smtClean="0">
              <a:solidFill>
                <a:schemeClr val="tx1"/>
              </a:solidFill>
              <a:latin typeface="Arial Narrow" pitchFamily="34" charset="0"/>
            </a:endParaRPr>
          </a:p>
          <a:p>
            <a:pPr marL="514350" indent="-514350" algn="l"/>
            <a:endParaRPr lang="en-US" dirty="0">
              <a:solidFill>
                <a:schemeClr val="tx1"/>
              </a:solidFill>
            </a:endParaRPr>
          </a:p>
        </p:txBody>
      </p:sp>
      <p:pic>
        <p:nvPicPr>
          <p:cNvPr id="4" name="Picture 2" descr="C:\Users\Janet Wyche\AppData\Local\Temp\notesCB2CD5\CCGPS_LogoAPPLE2.jpg"/>
          <p:cNvPicPr>
            <a:picLocks noChangeAspect="1" noChangeArrowheads="1"/>
          </p:cNvPicPr>
          <p:nvPr/>
        </p:nvPicPr>
        <p:blipFill>
          <a:blip r:embed="rId4" cstate="print"/>
          <a:srcRect/>
          <a:stretch>
            <a:fillRect/>
          </a:stretch>
        </p:blipFill>
        <p:spPr bwMode="auto">
          <a:xfrm>
            <a:off x="7543800" y="1524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304801"/>
            <a:ext cx="7772400" cy="685799"/>
          </a:xfrm>
        </p:spPr>
        <p:txBody>
          <a:bodyPr/>
          <a:lstStyle/>
          <a:p>
            <a:r>
              <a:rPr lang="en-US" dirty="0" smtClean="0">
                <a:latin typeface="Arial Narrow" pitchFamily="34" charset="0"/>
              </a:rPr>
              <a:t>What’s the big idea?</a:t>
            </a:r>
            <a:endParaRPr lang="en-US" dirty="0">
              <a:latin typeface="Arial Narrow" pitchFamily="34" charset="0"/>
            </a:endParaRPr>
          </a:p>
        </p:txBody>
      </p:sp>
      <p:sp>
        <p:nvSpPr>
          <p:cNvPr id="3" name="Subtitle 2"/>
          <p:cNvSpPr>
            <a:spLocks noGrp="1"/>
          </p:cNvSpPr>
          <p:nvPr>
            <p:ph type="subTitle" idx="1"/>
          </p:nvPr>
        </p:nvSpPr>
        <p:spPr>
          <a:xfrm>
            <a:off x="304800" y="1295400"/>
            <a:ext cx="8382000" cy="4343400"/>
          </a:xfrm>
        </p:spPr>
        <p:txBody>
          <a:bodyPr/>
          <a:lstStyle/>
          <a:p>
            <a:pPr algn="l">
              <a:buFont typeface="Arial" pitchFamily="34" charset="0"/>
              <a:buChar char="•"/>
            </a:pPr>
            <a:r>
              <a:rPr lang="en-US" sz="4400" dirty="0" smtClean="0">
                <a:solidFill>
                  <a:schemeClr val="tx1"/>
                </a:solidFill>
                <a:latin typeface="Arial Narrow" pitchFamily="34" charset="0"/>
              </a:rPr>
              <a:t> </a:t>
            </a:r>
            <a:r>
              <a:rPr lang="en-US" sz="4000" dirty="0" smtClean="0">
                <a:solidFill>
                  <a:schemeClr val="tx1"/>
                </a:solidFill>
                <a:latin typeface="Arial Narrow" pitchFamily="34" charset="0"/>
              </a:rPr>
              <a:t>Overview </a:t>
            </a:r>
          </a:p>
          <a:p>
            <a:pPr algn="l">
              <a:buFont typeface="Arial" pitchFamily="34" charset="0"/>
              <a:buChar char="•"/>
            </a:pPr>
            <a:r>
              <a:rPr lang="en-US" sz="4000" dirty="0" smtClean="0">
                <a:solidFill>
                  <a:schemeClr val="tx1"/>
                </a:solidFill>
                <a:latin typeface="Arial Narrow" pitchFamily="34" charset="0"/>
              </a:rPr>
              <a:t> Key Standards</a:t>
            </a:r>
          </a:p>
          <a:p>
            <a:pPr algn="l">
              <a:buFont typeface="Arial" pitchFamily="34" charset="0"/>
              <a:buChar char="•"/>
            </a:pPr>
            <a:r>
              <a:rPr lang="en-US" sz="4000" dirty="0" smtClean="0">
                <a:solidFill>
                  <a:schemeClr val="tx1"/>
                </a:solidFill>
                <a:latin typeface="Arial Narrow" pitchFamily="34" charset="0"/>
              </a:rPr>
              <a:t> Enduring Understandings</a:t>
            </a:r>
          </a:p>
          <a:p>
            <a:pPr algn="l">
              <a:buFont typeface="Arial" pitchFamily="34" charset="0"/>
              <a:buChar char="•"/>
            </a:pPr>
            <a:r>
              <a:rPr lang="en-US" sz="4000" dirty="0" smtClean="0">
                <a:solidFill>
                  <a:schemeClr val="tx1"/>
                </a:solidFill>
                <a:latin typeface="Arial Narrow" pitchFamily="34" charset="0"/>
              </a:rPr>
              <a:t> Essential Questions</a:t>
            </a:r>
          </a:p>
          <a:p>
            <a:pPr algn="l">
              <a:buFont typeface="Arial" pitchFamily="34" charset="0"/>
              <a:buChar char="•"/>
            </a:pPr>
            <a:r>
              <a:rPr lang="en-US" sz="4000" dirty="0" smtClean="0">
                <a:solidFill>
                  <a:schemeClr val="tx1"/>
                </a:solidFill>
                <a:latin typeface="Arial Narrow" pitchFamily="34" charset="0"/>
              </a:rPr>
              <a:t> Strategies for Teaching &amp; Learning</a:t>
            </a:r>
          </a:p>
          <a:p>
            <a:pPr algn="l">
              <a:buFont typeface="Arial" pitchFamily="34" charset="0"/>
              <a:buChar char="•"/>
            </a:pPr>
            <a:endParaRPr lang="en-US" sz="4400" dirty="0" smtClean="0">
              <a:solidFill>
                <a:schemeClr val="tx1"/>
              </a:solidFill>
              <a:latin typeface="Arial Narrow" pitchFamily="34" charset="0"/>
            </a:endParaRPr>
          </a:p>
          <a:p>
            <a:pPr algn="l">
              <a:buFont typeface="Arial" pitchFamily="34" charset="0"/>
              <a:buChar char="•"/>
            </a:pPr>
            <a:endParaRPr lang="en-US" sz="4400" dirty="0" smtClean="0">
              <a:solidFill>
                <a:schemeClr val="tx1"/>
              </a:solidFill>
              <a:latin typeface="Arial Narrow" pitchFamily="34" charset="0"/>
            </a:endParaRPr>
          </a:p>
          <a:p>
            <a:pPr algn="l">
              <a:buFont typeface="Arial" pitchFamily="34" charset="0"/>
              <a:buChar char="•"/>
            </a:pPr>
            <a:endParaRPr lang="en-US" sz="2400" dirty="0" smtClean="0">
              <a:solidFill>
                <a:schemeClr val="tx1"/>
              </a:solidFill>
            </a:endParaRPr>
          </a:p>
          <a:p>
            <a:pPr algn="l">
              <a:buFont typeface="Arial" pitchFamily="34" charset="0"/>
              <a:buChar char="•"/>
            </a:pPr>
            <a:endParaRPr lang="en-US" sz="2400" dirty="0" smtClean="0">
              <a:solidFill>
                <a:schemeClr val="tx1"/>
              </a:solidFill>
            </a:endParaRPr>
          </a:p>
        </p:txBody>
      </p:sp>
      <p:pic>
        <p:nvPicPr>
          <p:cNvPr id="29"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924800" y="762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28601"/>
            <a:ext cx="7772400" cy="838199"/>
          </a:xfrm>
        </p:spPr>
        <p:txBody>
          <a:bodyPr/>
          <a:lstStyle/>
          <a:p>
            <a:r>
              <a:rPr lang="en-US" dirty="0" smtClean="0">
                <a:latin typeface="Arial Narrow" pitchFamily="34" charset="0"/>
              </a:rPr>
              <a:t>What’s the big idea?</a:t>
            </a:r>
            <a:endParaRPr lang="en-US" dirty="0">
              <a:latin typeface="Arial Narrow" pitchFamily="34" charset="0"/>
            </a:endParaRPr>
          </a:p>
        </p:txBody>
      </p:sp>
      <p:sp>
        <p:nvSpPr>
          <p:cNvPr id="3" name="Subtitle 2"/>
          <p:cNvSpPr>
            <a:spLocks noGrp="1"/>
          </p:cNvSpPr>
          <p:nvPr>
            <p:ph type="subTitle" idx="1"/>
          </p:nvPr>
        </p:nvSpPr>
        <p:spPr>
          <a:xfrm>
            <a:off x="533400" y="990600"/>
            <a:ext cx="8001000" cy="5181600"/>
          </a:xfrm>
        </p:spPr>
        <p:txBody>
          <a:bodyPr/>
          <a:lstStyle/>
          <a:p>
            <a:pPr algn="l">
              <a:buFont typeface="Arial" pitchFamily="34" charset="0"/>
              <a:buChar char="•"/>
            </a:pPr>
            <a:r>
              <a:rPr lang="en-US" dirty="0" smtClean="0">
                <a:solidFill>
                  <a:schemeClr val="tx1"/>
                </a:solidFill>
              </a:rPr>
              <a:t> Deepen understanding of functions and with building functions to model a relationship between quantities.</a:t>
            </a:r>
          </a:p>
          <a:p>
            <a:pPr algn="l">
              <a:buFont typeface="Arial" pitchFamily="34" charset="0"/>
              <a:buChar char="•"/>
            </a:pPr>
            <a:r>
              <a:rPr lang="en-US" dirty="0" smtClean="0">
                <a:solidFill>
                  <a:schemeClr val="tx1"/>
                </a:solidFill>
              </a:rPr>
              <a:t> Deepen understanding with graphing linear functions and interpreting their solutions.</a:t>
            </a:r>
          </a:p>
          <a:p>
            <a:pPr algn="l">
              <a:buFont typeface="Arial" pitchFamily="34" charset="0"/>
              <a:buChar char="•"/>
            </a:pPr>
            <a:r>
              <a:rPr lang="en-US" dirty="0" smtClean="0">
                <a:solidFill>
                  <a:schemeClr val="tx1"/>
                </a:solidFill>
              </a:rPr>
              <a:t> Develop a deep understanding with graphing exponential functions and interpreting their solutions.</a:t>
            </a:r>
          </a:p>
          <a:p>
            <a:pPr algn="l">
              <a:buFont typeface="Arial" pitchFamily="34" charset="0"/>
              <a:buChar char="•"/>
            </a:pPr>
            <a:r>
              <a:rPr lang="en-US" dirty="0" smtClean="0">
                <a:solidFill>
                  <a:schemeClr val="tx1"/>
                </a:solidFill>
              </a:rPr>
              <a:t> Develop a deep understanding with interpreting, comparing, and constructing linear and exponential functions and models.</a:t>
            </a:r>
            <a:endParaRPr lang="en-US" dirty="0" smtClean="0">
              <a:solidFill>
                <a:schemeClr val="tx1"/>
              </a:solidFill>
              <a:latin typeface="Arial Narrow" pitchFamily="34" charset="0"/>
            </a:endParaRPr>
          </a:p>
          <a:p>
            <a:pPr algn="l"/>
            <a:endParaRPr lang="en-US" dirty="0" smtClean="0">
              <a:solidFill>
                <a:schemeClr val="tx1"/>
              </a:solidFill>
              <a:latin typeface="Arial Narrow" pitchFamily="34" charset="0"/>
            </a:endParaRPr>
          </a:p>
        </p:txBody>
      </p:sp>
      <p:pic>
        <p:nvPicPr>
          <p:cNvPr id="4"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543800" y="1524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28600" y="228600"/>
            <a:ext cx="8686800" cy="1066800"/>
          </a:xfrm>
        </p:spPr>
        <p:txBody>
          <a:bodyPr/>
          <a:lstStyle/>
          <a:p>
            <a:r>
              <a:rPr lang="en-US" dirty="0" smtClean="0">
                <a:latin typeface="Arial Narrow" pitchFamily="34" charset="0"/>
              </a:rPr>
              <a:t>What’s the big idea?</a:t>
            </a:r>
            <a:br>
              <a:rPr lang="en-US" dirty="0" smtClean="0">
                <a:latin typeface="Arial Narrow" pitchFamily="34" charset="0"/>
              </a:rPr>
            </a:br>
            <a:r>
              <a:rPr lang="en-US" dirty="0" smtClean="0">
                <a:latin typeface="Arial Narrow" pitchFamily="34" charset="0"/>
              </a:rPr>
              <a:t>Standards for Mathematical Practice</a:t>
            </a:r>
            <a:endParaRPr lang="en-US" dirty="0">
              <a:latin typeface="Arial Narrow" pitchFamily="34" charset="0"/>
            </a:endParaRPr>
          </a:p>
        </p:txBody>
      </p:sp>
      <p:pic>
        <p:nvPicPr>
          <p:cNvPr id="4"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772400" y="57150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6" name="Picture 5" descr="SMPZimba.JPG"/>
          <p:cNvPicPr>
            <a:picLocks noChangeAspect="1"/>
          </p:cNvPicPr>
          <p:nvPr/>
        </p:nvPicPr>
        <p:blipFill>
          <a:blip r:embed="rId4" cstate="print"/>
          <a:stretch>
            <a:fillRect/>
          </a:stretch>
        </p:blipFill>
        <p:spPr>
          <a:xfrm>
            <a:off x="1828800" y="1447800"/>
            <a:ext cx="5715000" cy="4191000"/>
          </a:xfrm>
          <a:prstGeom prst="rect">
            <a:avLst/>
          </a:prstGeom>
        </p:spPr>
      </p:pic>
      <p:sp>
        <p:nvSpPr>
          <p:cNvPr id="3" name="Subtitle 2"/>
          <p:cNvSpPr>
            <a:spLocks noGrp="1"/>
          </p:cNvSpPr>
          <p:nvPr>
            <p:ph type="subTitle" idx="1"/>
          </p:nvPr>
        </p:nvSpPr>
        <p:spPr>
          <a:xfrm>
            <a:off x="152400" y="1600200"/>
            <a:ext cx="8763000" cy="4800600"/>
          </a:xfrm>
        </p:spPr>
        <p:txBody>
          <a:bodyPr/>
          <a:lstStyle/>
          <a:p>
            <a:pPr lvl="2" algn="l">
              <a:buFont typeface="Wingdings" pitchFamily="2" charset="2"/>
              <a:buChar char="Ø"/>
            </a:pPr>
            <a:endParaRPr lang="en-US" sz="2000" dirty="0" smtClean="0">
              <a:solidFill>
                <a:schemeClr val="tx1"/>
              </a:solidFill>
            </a:endParaRPr>
          </a:p>
          <a:p>
            <a:pPr lvl="2" algn="l">
              <a:buFont typeface="Wingdings" pitchFamily="2" charset="2"/>
              <a:buChar char="Ø"/>
            </a:pPr>
            <a:endParaRPr lang="en-US" dirty="0" smtClean="0">
              <a:solidFill>
                <a:schemeClr val="tx1"/>
              </a:solidFill>
            </a:endParaRPr>
          </a:p>
          <a:p>
            <a:pPr lvl="2" algn="l">
              <a:buFont typeface="Wingdings" pitchFamily="2" charset="2"/>
              <a:buChar char="Ø"/>
            </a:pPr>
            <a:endParaRPr lang="en-US" dirty="0" smtClean="0">
              <a:solidFill>
                <a:schemeClr val="tx1"/>
              </a:solidFill>
            </a:endParaRPr>
          </a:p>
          <a:p>
            <a:pPr lvl="2" algn="l">
              <a:buFont typeface="Wingdings" pitchFamily="2" charset="2"/>
              <a:buChar char="Ø"/>
            </a:pPr>
            <a:endParaRPr lang="en-US" dirty="0" smtClean="0">
              <a:solidFill>
                <a:schemeClr val="tx1"/>
              </a:solidFill>
            </a:endParaRPr>
          </a:p>
          <a:p>
            <a:pPr lvl="2" algn="l">
              <a:buFont typeface="Wingdings" pitchFamily="2" charset="2"/>
              <a:buChar char="Ø"/>
            </a:pPr>
            <a:endParaRPr lang="en-US" dirty="0" smtClean="0">
              <a:solidFill>
                <a:schemeClr val="tx1"/>
              </a:solidFill>
            </a:endParaRPr>
          </a:p>
          <a:p>
            <a:pPr lvl="2" algn="l">
              <a:buFont typeface="Wingdings" pitchFamily="2" charset="2"/>
              <a:buChar char="Ø"/>
            </a:pPr>
            <a:endParaRPr lang="en-US" dirty="0" smtClean="0">
              <a:solidFill>
                <a:schemeClr val="tx1"/>
              </a:solidFill>
            </a:endParaRPr>
          </a:p>
          <a:p>
            <a:pPr lvl="2" algn="l">
              <a:buFont typeface="Wingdings" pitchFamily="2" charset="2"/>
              <a:buChar char="Ø"/>
            </a:pPr>
            <a:endParaRPr lang="en-US" dirty="0" smtClean="0">
              <a:solidFill>
                <a:schemeClr val="tx1"/>
              </a:solidFill>
            </a:endParaRPr>
          </a:p>
          <a:p>
            <a:pPr lvl="2" algn="l">
              <a:buFont typeface="Wingdings" pitchFamily="2" charset="2"/>
              <a:buChar char="Ø"/>
            </a:pPr>
            <a:endParaRPr lang="en-US" dirty="0" smtClean="0">
              <a:solidFill>
                <a:schemeClr val="tx1"/>
              </a:solidFill>
            </a:endParaRPr>
          </a:p>
          <a:p>
            <a:pPr lvl="2" algn="l">
              <a:buFont typeface="Wingdings" pitchFamily="2" charset="2"/>
              <a:buChar char="Ø"/>
            </a:pPr>
            <a:endParaRPr lang="en-US" dirty="0" smtClean="0">
              <a:solidFill>
                <a:schemeClr val="tx1"/>
              </a:solidFill>
            </a:endParaRPr>
          </a:p>
          <a:p>
            <a:pPr lvl="2" algn="l"/>
            <a:endParaRPr lang="en-US" sz="1100" dirty="0" smtClean="0">
              <a:solidFill>
                <a:schemeClr val="tx1"/>
              </a:solidFill>
            </a:endParaRPr>
          </a:p>
          <a:p>
            <a:pPr lvl="1" algn="l"/>
            <a:r>
              <a:rPr lang="en-US" sz="1800" dirty="0" smtClean="0">
                <a:solidFill>
                  <a:schemeClr val="tx1"/>
                </a:solidFill>
              </a:rPr>
              <a:t>Education Week Webinar – Bristol CT School District</a:t>
            </a: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28600" y="228600"/>
            <a:ext cx="8686800" cy="1066800"/>
          </a:xfrm>
        </p:spPr>
        <p:txBody>
          <a:bodyPr/>
          <a:lstStyle/>
          <a:p>
            <a:r>
              <a:rPr lang="en-US" dirty="0" smtClean="0">
                <a:latin typeface="Arial Narrow" pitchFamily="34" charset="0"/>
              </a:rPr>
              <a:t>What’s the big idea?</a:t>
            </a:r>
            <a:br>
              <a:rPr lang="en-US" dirty="0" smtClean="0">
                <a:latin typeface="Arial Narrow" pitchFamily="34" charset="0"/>
              </a:rPr>
            </a:br>
            <a:r>
              <a:rPr lang="en-US" dirty="0" smtClean="0">
                <a:latin typeface="Arial Narrow" pitchFamily="34" charset="0"/>
              </a:rPr>
              <a:t>Standards for Mathematical Practice</a:t>
            </a:r>
            <a:endParaRPr lang="en-US" dirty="0">
              <a:latin typeface="Arial Narrow" pitchFamily="34" charset="0"/>
            </a:endParaRPr>
          </a:p>
        </p:txBody>
      </p:sp>
      <p:pic>
        <p:nvPicPr>
          <p:cNvPr id="4"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924800" y="5883275"/>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3" name="Subtitle 2"/>
          <p:cNvSpPr>
            <a:spLocks noGrp="1"/>
          </p:cNvSpPr>
          <p:nvPr>
            <p:ph type="subTitle" idx="1"/>
          </p:nvPr>
        </p:nvSpPr>
        <p:spPr>
          <a:xfrm>
            <a:off x="152400" y="1600200"/>
            <a:ext cx="8763000" cy="4800600"/>
          </a:xfrm>
        </p:spPr>
        <p:txBody>
          <a:bodyPr/>
          <a:lstStyle/>
          <a:p>
            <a:pPr lvl="2" algn="l">
              <a:buFont typeface="Wingdings" pitchFamily="2" charset="2"/>
              <a:buChar char="Ø"/>
            </a:pPr>
            <a:endParaRPr lang="en-US" sz="2000" dirty="0" smtClean="0">
              <a:solidFill>
                <a:schemeClr val="tx1"/>
              </a:solidFill>
            </a:endParaRPr>
          </a:p>
          <a:p>
            <a:pPr lvl="2" algn="l">
              <a:buFont typeface="Wingdings" pitchFamily="2" charset="2"/>
              <a:buChar char="Ø"/>
            </a:pPr>
            <a:endParaRPr lang="en-US" dirty="0" smtClean="0">
              <a:solidFill>
                <a:schemeClr val="tx1"/>
              </a:solidFill>
            </a:endParaRPr>
          </a:p>
          <a:p>
            <a:pPr lvl="2" algn="l">
              <a:buFont typeface="Wingdings" pitchFamily="2" charset="2"/>
              <a:buChar char="Ø"/>
            </a:pPr>
            <a:endParaRPr lang="en-US" dirty="0" smtClean="0">
              <a:solidFill>
                <a:schemeClr val="tx1"/>
              </a:solidFill>
            </a:endParaRPr>
          </a:p>
          <a:p>
            <a:pPr lvl="2" algn="l">
              <a:buFont typeface="Wingdings" pitchFamily="2" charset="2"/>
              <a:buChar char="Ø"/>
            </a:pPr>
            <a:endParaRPr lang="en-US" dirty="0" smtClean="0">
              <a:solidFill>
                <a:schemeClr val="tx1"/>
              </a:solidFill>
            </a:endParaRPr>
          </a:p>
          <a:p>
            <a:pPr lvl="2" algn="l">
              <a:buFont typeface="Wingdings" pitchFamily="2" charset="2"/>
              <a:buChar char="Ø"/>
            </a:pPr>
            <a:endParaRPr lang="en-US" dirty="0" smtClean="0">
              <a:solidFill>
                <a:schemeClr val="tx1"/>
              </a:solidFill>
            </a:endParaRPr>
          </a:p>
          <a:p>
            <a:pPr lvl="2" algn="l">
              <a:buFont typeface="Wingdings" pitchFamily="2" charset="2"/>
              <a:buChar char="Ø"/>
            </a:pPr>
            <a:endParaRPr lang="en-US" dirty="0" smtClean="0">
              <a:solidFill>
                <a:schemeClr val="tx1"/>
              </a:solidFill>
            </a:endParaRPr>
          </a:p>
          <a:p>
            <a:pPr lvl="2" algn="l">
              <a:buFont typeface="Wingdings" pitchFamily="2" charset="2"/>
              <a:buChar char="Ø"/>
            </a:pPr>
            <a:endParaRPr lang="en-US" dirty="0" smtClean="0">
              <a:solidFill>
                <a:schemeClr val="tx1"/>
              </a:solidFill>
            </a:endParaRPr>
          </a:p>
          <a:p>
            <a:pPr lvl="2" algn="l">
              <a:buFont typeface="Wingdings" pitchFamily="2" charset="2"/>
              <a:buChar char="Ø"/>
            </a:pPr>
            <a:endParaRPr lang="en-US" dirty="0" smtClean="0">
              <a:solidFill>
                <a:schemeClr val="tx1"/>
              </a:solidFill>
            </a:endParaRPr>
          </a:p>
          <a:p>
            <a:pPr lvl="2" algn="l"/>
            <a:endParaRPr lang="en-US" sz="1100" dirty="0" smtClean="0">
              <a:solidFill>
                <a:schemeClr val="tx1"/>
              </a:solidFill>
            </a:endParaRPr>
          </a:p>
        </p:txBody>
      </p:sp>
      <p:pic>
        <p:nvPicPr>
          <p:cNvPr id="7" name="Content Placeholder 3" descr="pha0576l.jpg"/>
          <p:cNvPicPr>
            <a:picLocks noChangeAspect="1"/>
          </p:cNvPicPr>
          <p:nvPr/>
        </p:nvPicPr>
        <p:blipFill>
          <a:blip r:embed="rId4" cstate="print"/>
          <a:stretch>
            <a:fillRect/>
          </a:stretch>
        </p:blipFill>
        <p:spPr bwMode="auto">
          <a:xfrm>
            <a:off x="1295400" y="1447800"/>
            <a:ext cx="6705600" cy="4358639"/>
          </a:xfrm>
          <a:prstGeom prst="rect">
            <a:avLst/>
          </a:prstGeom>
          <a:noFill/>
          <a:ln w="76200">
            <a:solidFill>
              <a:schemeClr val="tx2"/>
            </a:solidFill>
            <a:miter lim="800000"/>
            <a:headEnd/>
            <a:tailEnd/>
          </a:ln>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28600" y="228600"/>
            <a:ext cx="8686800" cy="1066800"/>
          </a:xfrm>
        </p:spPr>
        <p:txBody>
          <a:bodyPr/>
          <a:lstStyle/>
          <a:p>
            <a:r>
              <a:rPr lang="en-US" dirty="0" smtClean="0">
                <a:latin typeface="Arial Narrow" pitchFamily="34" charset="0"/>
              </a:rPr>
              <a:t>What’s the big idea?</a:t>
            </a:r>
            <a:br>
              <a:rPr lang="en-US" dirty="0" smtClean="0">
                <a:latin typeface="Arial Narrow" pitchFamily="34" charset="0"/>
              </a:rPr>
            </a:br>
            <a:r>
              <a:rPr lang="en-US" dirty="0" smtClean="0">
                <a:latin typeface="Arial Narrow" pitchFamily="34" charset="0"/>
              </a:rPr>
              <a:t>Standards for Mathematical Practice</a:t>
            </a:r>
            <a:endParaRPr lang="en-US" dirty="0">
              <a:latin typeface="Arial Narrow" pitchFamily="34" charset="0"/>
            </a:endParaRPr>
          </a:p>
        </p:txBody>
      </p:sp>
      <p:pic>
        <p:nvPicPr>
          <p:cNvPr id="4"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772400" y="56388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6" name="Picture 5" descr="SMPStrategiesZimba.JPG"/>
          <p:cNvPicPr>
            <a:picLocks noChangeAspect="1"/>
          </p:cNvPicPr>
          <p:nvPr/>
        </p:nvPicPr>
        <p:blipFill>
          <a:blip r:embed="rId4" cstate="print"/>
          <a:stretch>
            <a:fillRect/>
          </a:stretch>
        </p:blipFill>
        <p:spPr>
          <a:xfrm>
            <a:off x="1752600" y="1447800"/>
            <a:ext cx="5588000" cy="4191000"/>
          </a:xfrm>
          <a:prstGeom prst="rect">
            <a:avLst/>
          </a:prstGeom>
        </p:spPr>
      </p:pic>
      <p:sp>
        <p:nvSpPr>
          <p:cNvPr id="3" name="Subtitle 2"/>
          <p:cNvSpPr>
            <a:spLocks noGrp="1"/>
          </p:cNvSpPr>
          <p:nvPr>
            <p:ph type="subTitle" idx="1"/>
          </p:nvPr>
        </p:nvSpPr>
        <p:spPr>
          <a:xfrm>
            <a:off x="152400" y="1600200"/>
            <a:ext cx="8763000" cy="4648200"/>
          </a:xfrm>
        </p:spPr>
        <p:txBody>
          <a:bodyPr/>
          <a:lstStyle/>
          <a:p>
            <a:pPr lvl="2" algn="l">
              <a:buFont typeface="Wingdings" pitchFamily="2" charset="2"/>
              <a:buChar char="Ø"/>
            </a:pPr>
            <a:endParaRPr lang="en-US" sz="2000" dirty="0" smtClean="0">
              <a:solidFill>
                <a:schemeClr val="tx1"/>
              </a:solidFill>
            </a:endParaRPr>
          </a:p>
          <a:p>
            <a:pPr lvl="2" algn="l"/>
            <a:endParaRPr lang="en-US" dirty="0" smtClean="0">
              <a:solidFill>
                <a:schemeClr val="tx1"/>
              </a:solidFill>
            </a:endParaRPr>
          </a:p>
          <a:p>
            <a:pPr lvl="2" algn="l"/>
            <a:endParaRPr lang="en-US" dirty="0" smtClean="0">
              <a:solidFill>
                <a:schemeClr val="tx1"/>
              </a:solidFill>
            </a:endParaRPr>
          </a:p>
          <a:p>
            <a:pPr lvl="2" algn="l"/>
            <a:endParaRPr lang="en-US" dirty="0" smtClean="0">
              <a:solidFill>
                <a:schemeClr val="tx1"/>
              </a:solidFill>
            </a:endParaRPr>
          </a:p>
          <a:p>
            <a:pPr lvl="2" algn="l"/>
            <a:endParaRPr lang="en-US" dirty="0" smtClean="0">
              <a:solidFill>
                <a:schemeClr val="tx1"/>
              </a:solidFill>
            </a:endParaRPr>
          </a:p>
          <a:p>
            <a:pPr lvl="2" algn="l"/>
            <a:endParaRPr lang="en-US" dirty="0" smtClean="0">
              <a:solidFill>
                <a:schemeClr val="tx1"/>
              </a:solidFill>
            </a:endParaRPr>
          </a:p>
          <a:p>
            <a:pPr lvl="2" algn="l"/>
            <a:endParaRPr lang="en-US" dirty="0" smtClean="0">
              <a:solidFill>
                <a:schemeClr val="tx1"/>
              </a:solidFill>
            </a:endParaRPr>
          </a:p>
          <a:p>
            <a:pPr lvl="2" algn="l"/>
            <a:endParaRPr lang="en-US" dirty="0" smtClean="0">
              <a:solidFill>
                <a:schemeClr val="tx1"/>
              </a:solidFill>
            </a:endParaRPr>
          </a:p>
          <a:p>
            <a:pPr lvl="2" algn="l"/>
            <a:endParaRPr lang="en-US" dirty="0" smtClean="0">
              <a:solidFill>
                <a:schemeClr val="tx1"/>
              </a:solidFill>
            </a:endParaRPr>
          </a:p>
          <a:p>
            <a:pPr lvl="1" algn="l"/>
            <a:r>
              <a:rPr lang="en-US" sz="1800" dirty="0" smtClean="0">
                <a:solidFill>
                  <a:schemeClr val="tx1"/>
                </a:solidFill>
              </a:rPr>
              <a:t>Education Week Webinar – Math Practices and the Common Core</a:t>
            </a: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28600" y="228600"/>
            <a:ext cx="8686800" cy="1600200"/>
          </a:xfrm>
        </p:spPr>
        <p:txBody>
          <a:bodyPr/>
          <a:lstStyle/>
          <a:p>
            <a:r>
              <a:rPr lang="en-US" dirty="0" smtClean="0">
                <a:latin typeface="Arial Narrow" pitchFamily="34" charset="0"/>
              </a:rPr>
              <a:t>Questions that arose</a:t>
            </a:r>
            <a:endParaRPr lang="en-US" dirty="0">
              <a:latin typeface="Arial Narrow" pitchFamily="34" charset="0"/>
            </a:endParaRPr>
          </a:p>
        </p:txBody>
      </p:sp>
      <p:pic>
        <p:nvPicPr>
          <p:cNvPr id="4"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772400" y="56388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7" name="Subtitle 2"/>
          <p:cNvSpPr>
            <a:spLocks noGrp="1"/>
          </p:cNvSpPr>
          <p:nvPr>
            <p:ph type="subTitle" idx="1"/>
          </p:nvPr>
        </p:nvSpPr>
        <p:spPr>
          <a:xfrm>
            <a:off x="609600" y="1600200"/>
            <a:ext cx="8153400" cy="4419600"/>
          </a:xfrm>
        </p:spPr>
        <p:txBody>
          <a:bodyPr/>
          <a:lstStyle/>
          <a:p>
            <a:pPr algn="l"/>
            <a:endParaRPr lang="en-US" sz="1200" dirty="0" smtClean="0">
              <a:solidFill>
                <a:schemeClr val="tx1"/>
              </a:solidFill>
              <a:latin typeface="Arial Narrow" pitchFamily="34" charset="0"/>
            </a:endParaRPr>
          </a:p>
          <a:p>
            <a:pPr algn="l">
              <a:buFont typeface="Arial" pitchFamily="34" charset="0"/>
              <a:buChar char="•"/>
            </a:pPr>
            <a:r>
              <a:rPr lang="en-US" sz="4000" dirty="0" smtClean="0">
                <a:solidFill>
                  <a:schemeClr val="tx1"/>
                </a:solidFill>
              </a:rPr>
              <a:t>Simple Exponentials</a:t>
            </a:r>
          </a:p>
          <a:p>
            <a:pPr algn="l">
              <a:buFont typeface="Arial" pitchFamily="34" charset="0"/>
              <a:buChar char="•"/>
            </a:pPr>
            <a:r>
              <a:rPr lang="en-US" sz="4000" dirty="0" smtClean="0">
                <a:solidFill>
                  <a:schemeClr val="tx1"/>
                </a:solidFill>
              </a:rPr>
              <a:t>Solving Systems</a:t>
            </a:r>
          </a:p>
          <a:p>
            <a:pPr algn="l">
              <a:buFont typeface="Arial" pitchFamily="34" charset="0"/>
              <a:buChar char="•"/>
            </a:pPr>
            <a:r>
              <a:rPr lang="en-US" sz="4000" dirty="0" smtClean="0">
                <a:solidFill>
                  <a:schemeClr val="tx1"/>
                </a:solidFill>
              </a:rPr>
              <a:t>Key Features of Functions</a:t>
            </a:r>
          </a:p>
          <a:p>
            <a:pPr algn="l">
              <a:buFont typeface="Arial" pitchFamily="34" charset="0"/>
              <a:buChar char="•"/>
            </a:pPr>
            <a:endParaRPr lang="en-US" dirty="0">
              <a:solidFill>
                <a:schemeClr val="tx1"/>
              </a:solidFill>
            </a:endParaRP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304801"/>
            <a:ext cx="7772400" cy="761999"/>
          </a:xfrm>
        </p:spPr>
        <p:txBody>
          <a:bodyPr/>
          <a:lstStyle/>
          <a:p>
            <a:r>
              <a:rPr lang="en-US" dirty="0" smtClean="0"/>
              <a:t>Coherence and Focus – Unit 3</a:t>
            </a:r>
            <a:endParaRPr lang="en-US" dirty="0"/>
          </a:p>
        </p:txBody>
      </p:sp>
      <p:pic>
        <p:nvPicPr>
          <p:cNvPr id="9" name="Picture 8" descr="FocusCoherenceZimba.JPG"/>
          <p:cNvPicPr>
            <a:picLocks noChangeAspect="1"/>
          </p:cNvPicPr>
          <p:nvPr/>
        </p:nvPicPr>
        <p:blipFill>
          <a:blip r:embed="rId3" cstate="print"/>
          <a:stretch>
            <a:fillRect/>
          </a:stretch>
        </p:blipFill>
        <p:spPr>
          <a:xfrm>
            <a:off x="1371600" y="1066800"/>
            <a:ext cx="6553200" cy="4914900"/>
          </a:xfrm>
          <a:prstGeom prst="rect">
            <a:avLst/>
          </a:prstGeom>
        </p:spPr>
      </p:pic>
      <p:pic>
        <p:nvPicPr>
          <p:cNvPr id="7" name="Picture 2" descr="C:\Users\Janet Wyche\AppData\Local\Temp\notesCB2CD5\CCGPS_LogoAPPLE2.jpg"/>
          <p:cNvPicPr>
            <a:picLocks noChangeAspect="1" noChangeArrowheads="1"/>
          </p:cNvPicPr>
          <p:nvPr/>
        </p:nvPicPr>
        <p:blipFill>
          <a:blip r:embed="rId4" cstate="print"/>
          <a:srcRect/>
          <a:stretch>
            <a:fillRect/>
          </a:stretch>
        </p:blipFill>
        <p:spPr bwMode="auto">
          <a:xfrm>
            <a:off x="7696200" y="56388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10" name="Rectangle 9"/>
          <p:cNvSpPr/>
          <p:nvPr/>
        </p:nvSpPr>
        <p:spPr>
          <a:xfrm>
            <a:off x="838200" y="990600"/>
            <a:ext cx="7620000" cy="4801314"/>
          </a:xfrm>
          <a:prstGeom prst="rect">
            <a:avLst/>
          </a:prstGeom>
        </p:spPr>
        <p:txBody>
          <a:bodyPr wrap="square">
            <a:spAutoFit/>
          </a:bodyPr>
          <a:lstStyle/>
          <a:p>
            <a:pPr lvl="2"/>
            <a:endParaRPr lang="en-US" dirty="0" smtClean="0"/>
          </a:p>
          <a:p>
            <a:pPr lvl="2"/>
            <a:endParaRPr lang="en-US" dirty="0" smtClean="0"/>
          </a:p>
          <a:p>
            <a:pPr lvl="2"/>
            <a:endParaRPr lang="en-US" dirty="0" smtClean="0"/>
          </a:p>
          <a:p>
            <a:pPr lvl="2"/>
            <a:endParaRPr lang="en-US" dirty="0" smtClean="0"/>
          </a:p>
          <a:p>
            <a:pPr lvl="2"/>
            <a:endParaRPr lang="en-US" dirty="0" smtClean="0"/>
          </a:p>
          <a:p>
            <a:pPr lvl="2"/>
            <a:endParaRPr lang="en-US" dirty="0" smtClean="0"/>
          </a:p>
          <a:p>
            <a:pPr lvl="2"/>
            <a:endParaRPr lang="en-US" dirty="0" smtClean="0"/>
          </a:p>
          <a:p>
            <a:pPr lvl="2"/>
            <a:endParaRPr lang="en-US" dirty="0" smtClean="0"/>
          </a:p>
          <a:p>
            <a:pPr lvl="2"/>
            <a:endParaRPr lang="en-US" dirty="0" smtClean="0"/>
          </a:p>
          <a:p>
            <a:pPr lvl="2"/>
            <a:endParaRPr lang="en-US" dirty="0" smtClean="0"/>
          </a:p>
          <a:p>
            <a:pPr lvl="2"/>
            <a:endParaRPr lang="en-US" dirty="0" smtClean="0"/>
          </a:p>
          <a:p>
            <a:pPr lvl="2"/>
            <a:endParaRPr lang="en-US" dirty="0" smtClean="0"/>
          </a:p>
          <a:p>
            <a:pPr lvl="2"/>
            <a:endParaRPr lang="en-US" dirty="0" smtClean="0"/>
          </a:p>
          <a:p>
            <a:pPr lvl="2"/>
            <a:endParaRPr lang="en-US" dirty="0" smtClean="0"/>
          </a:p>
          <a:p>
            <a:pPr lvl="2"/>
            <a:endParaRPr lang="en-US" dirty="0" smtClean="0"/>
          </a:p>
          <a:p>
            <a:pPr lvl="2"/>
            <a:endParaRPr lang="en-US" dirty="0" smtClean="0"/>
          </a:p>
          <a:p>
            <a:r>
              <a:rPr lang="en-US" dirty="0" smtClean="0">
                <a:latin typeface="+mj-lt"/>
              </a:rPr>
              <a:t>Education Week Webinar – Jason </a:t>
            </a:r>
            <a:r>
              <a:rPr lang="en-US" dirty="0" err="1" smtClean="0">
                <a:latin typeface="+mj-lt"/>
              </a:rPr>
              <a:t>Zimba</a:t>
            </a:r>
            <a:r>
              <a:rPr lang="en-US" dirty="0" smtClean="0">
                <a:latin typeface="+mj-lt"/>
              </a:rPr>
              <a:t>, lead writer of the CCSM</a:t>
            </a: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304801"/>
            <a:ext cx="7772400" cy="761999"/>
          </a:xfrm>
        </p:spPr>
        <p:txBody>
          <a:bodyPr/>
          <a:lstStyle/>
          <a:p>
            <a:r>
              <a:rPr lang="en-US" dirty="0" smtClean="0"/>
              <a:t>Coherence and Focus – Unit 3</a:t>
            </a:r>
            <a:endParaRPr lang="en-US" dirty="0"/>
          </a:p>
        </p:txBody>
      </p:sp>
      <p:sp>
        <p:nvSpPr>
          <p:cNvPr id="3" name="Subtitle 2"/>
          <p:cNvSpPr>
            <a:spLocks noGrp="1"/>
          </p:cNvSpPr>
          <p:nvPr>
            <p:ph type="subTitle" idx="1"/>
          </p:nvPr>
        </p:nvSpPr>
        <p:spPr>
          <a:xfrm>
            <a:off x="609600" y="1066800"/>
            <a:ext cx="8153400" cy="4648200"/>
          </a:xfrm>
        </p:spPr>
        <p:txBody>
          <a:bodyPr/>
          <a:lstStyle/>
          <a:p>
            <a:r>
              <a:rPr lang="en-US" dirty="0" smtClean="0">
                <a:solidFill>
                  <a:schemeClr val="tx1"/>
                </a:solidFill>
              </a:rPr>
              <a:t>What are students coming with?</a:t>
            </a:r>
          </a:p>
          <a:p>
            <a:pPr algn="l">
              <a:buFont typeface="Arial" pitchFamily="34" charset="0"/>
              <a:buChar char="•"/>
            </a:pPr>
            <a:endParaRPr lang="en-US" dirty="0">
              <a:solidFill>
                <a:schemeClr val="tx1"/>
              </a:solidFill>
            </a:endParaRPr>
          </a:p>
        </p:txBody>
      </p:sp>
      <p:pic>
        <p:nvPicPr>
          <p:cNvPr id="7"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696200" y="54102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grpSp>
        <p:nvGrpSpPr>
          <p:cNvPr id="9" name="Group 8"/>
          <p:cNvGrpSpPr/>
          <p:nvPr/>
        </p:nvGrpSpPr>
        <p:grpSpPr>
          <a:xfrm>
            <a:off x="457200" y="1752600"/>
            <a:ext cx="8382000" cy="2895600"/>
            <a:chOff x="533400" y="1752600"/>
            <a:chExt cx="8382000" cy="2895600"/>
          </a:xfrm>
        </p:grpSpPr>
        <p:sp>
          <p:nvSpPr>
            <p:cNvPr id="5" name="Rectangle 4"/>
            <p:cNvSpPr/>
            <p:nvPr/>
          </p:nvSpPr>
          <p:spPr>
            <a:xfrm>
              <a:off x="533400" y="1752600"/>
              <a:ext cx="8382000" cy="28956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26" name="Picture 2"/>
            <p:cNvPicPr>
              <a:picLocks noChangeAspect="1" noChangeArrowheads="1"/>
            </p:cNvPicPr>
            <p:nvPr/>
          </p:nvPicPr>
          <p:blipFill>
            <a:blip r:embed="rId4" cstate="print"/>
            <a:srcRect/>
            <a:stretch>
              <a:fillRect/>
            </a:stretch>
          </p:blipFill>
          <p:spPr bwMode="auto">
            <a:xfrm>
              <a:off x="609600" y="1828801"/>
              <a:ext cx="8229600" cy="2743200"/>
            </a:xfrm>
            <a:prstGeom prst="rect">
              <a:avLst/>
            </a:prstGeom>
            <a:noFill/>
            <a:ln w="9525">
              <a:noFill/>
              <a:miter lim="800000"/>
              <a:headEnd/>
              <a:tailEnd/>
            </a:ln>
          </p:spPr>
        </p:pic>
      </p:gr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28600" y="228601"/>
            <a:ext cx="8686800" cy="990600"/>
          </a:xfrm>
        </p:spPr>
        <p:txBody>
          <a:bodyPr/>
          <a:lstStyle/>
          <a:p>
            <a:r>
              <a:rPr lang="en-US" sz="4000" dirty="0" smtClean="0">
                <a:latin typeface="Arial Narrow" pitchFamily="34" charset="0"/>
              </a:rPr>
              <a:t>Expectations and clearing up confusion</a:t>
            </a:r>
            <a:endParaRPr lang="en-US" sz="4000" dirty="0">
              <a:latin typeface="Arial Narrow" pitchFamily="34" charset="0"/>
            </a:endParaRPr>
          </a:p>
        </p:txBody>
      </p:sp>
      <p:sp>
        <p:nvSpPr>
          <p:cNvPr id="3" name="Subtitle 2"/>
          <p:cNvSpPr>
            <a:spLocks noGrp="1"/>
          </p:cNvSpPr>
          <p:nvPr>
            <p:ph type="subTitle" idx="1"/>
          </p:nvPr>
        </p:nvSpPr>
        <p:spPr>
          <a:xfrm>
            <a:off x="152400" y="1219200"/>
            <a:ext cx="8991600" cy="4724400"/>
          </a:xfrm>
        </p:spPr>
        <p:txBody>
          <a:bodyPr/>
          <a:lstStyle/>
          <a:p>
            <a:pPr algn="l">
              <a:buFont typeface="Arial" pitchFamily="34" charset="0"/>
              <a:buChar char="•"/>
            </a:pPr>
            <a:r>
              <a:rPr lang="en-US" sz="2400" dirty="0" smtClean="0">
                <a:solidFill>
                  <a:schemeClr val="tx1"/>
                </a:solidFill>
              </a:rPr>
              <a:t> </a:t>
            </a:r>
            <a:r>
              <a:rPr lang="en-US" sz="2600" dirty="0" smtClean="0">
                <a:solidFill>
                  <a:schemeClr val="tx1"/>
                </a:solidFill>
                <a:latin typeface="Arial Narrow" pitchFamily="34" charset="0"/>
              </a:rPr>
              <a:t>This webinar focuses on CCGPS content specific to Unit 3, Coordinate Algebra and Accelerated Coordinate Algebra/Analytic Geometry A. </a:t>
            </a:r>
          </a:p>
          <a:p>
            <a:pPr algn="l">
              <a:buFont typeface="Arial" pitchFamily="34" charset="0"/>
              <a:buChar char="•"/>
            </a:pPr>
            <a:r>
              <a:rPr lang="en-US" sz="2600" dirty="0" smtClean="0">
                <a:solidFill>
                  <a:schemeClr val="tx1"/>
                </a:solidFill>
                <a:latin typeface="Arial Narrow" pitchFamily="34" charset="0"/>
              </a:rPr>
              <a:t> For information about CCGPS across a single grade span, please access the list of recorded GPB sessions on Georgiastandards.org.</a:t>
            </a:r>
          </a:p>
          <a:p>
            <a:pPr algn="l">
              <a:buFont typeface="Arial" pitchFamily="34" charset="0"/>
              <a:buChar char="•"/>
            </a:pPr>
            <a:r>
              <a:rPr lang="en-US" sz="2600" dirty="0" smtClean="0">
                <a:solidFill>
                  <a:schemeClr val="tx1"/>
                </a:solidFill>
                <a:latin typeface="Arial Narrow" pitchFamily="34" charset="0"/>
              </a:rPr>
              <a:t> For information on the Standards for Mathematical Practice, please access the list of recorded Blackboard sessions from Fall 2011 on GeorgiaStandards.org.</a:t>
            </a:r>
          </a:p>
          <a:p>
            <a:pPr algn="l">
              <a:buFont typeface="Arial" pitchFamily="34" charset="0"/>
              <a:buChar char="•"/>
            </a:pPr>
            <a:r>
              <a:rPr lang="en-US" sz="2600" dirty="0" smtClean="0">
                <a:solidFill>
                  <a:schemeClr val="tx1"/>
                </a:solidFill>
                <a:latin typeface="Arial Narrow" pitchFamily="34" charset="0"/>
              </a:rPr>
              <a:t> CCGPS is taught and assessed from 2012-2013 and beyond.  </a:t>
            </a:r>
          </a:p>
          <a:p>
            <a:pPr algn="l">
              <a:buFont typeface="Arial" pitchFamily="34" charset="0"/>
              <a:buChar char="•"/>
            </a:pPr>
            <a:r>
              <a:rPr lang="en-US" sz="2600" dirty="0" smtClean="0">
                <a:solidFill>
                  <a:schemeClr val="tx1"/>
                </a:solidFill>
                <a:latin typeface="Arial Narrow" pitchFamily="34" charset="0"/>
              </a:rPr>
              <a:t> A list of resources will be provided at the end of this webinar and these documents are posted in the 9-10 wiki. </a:t>
            </a:r>
          </a:p>
          <a:p>
            <a:r>
              <a:rPr lang="en-US" sz="2600" dirty="0" smtClean="0">
                <a:solidFill>
                  <a:schemeClr val="tx1"/>
                </a:solidFill>
                <a:latin typeface="Arial Narrow" pitchFamily="34" charset="0"/>
                <a:hlinkClick r:id="rId3"/>
              </a:rPr>
              <a:t>http://ccgpsmathematics9-10.wikispaces.com/</a:t>
            </a:r>
            <a:endParaRPr lang="en-US" sz="2600" dirty="0" smtClean="0">
              <a:solidFill>
                <a:schemeClr val="tx1"/>
              </a:solidFill>
              <a:latin typeface="Arial Narrow" pitchFamily="34" charset="0"/>
            </a:endParaRPr>
          </a:p>
          <a:p>
            <a:pPr algn="l">
              <a:buFont typeface="Arial" pitchFamily="34" charset="0"/>
              <a:buChar char="•"/>
            </a:pPr>
            <a:endParaRPr lang="en-US" dirty="0">
              <a:solidFill>
                <a:schemeClr val="tx1"/>
              </a:solidFill>
            </a:endParaRPr>
          </a:p>
        </p:txBody>
      </p:sp>
      <p:pic>
        <p:nvPicPr>
          <p:cNvPr id="4" name="Picture 2" descr="C:\Users\Janet Wyche\AppData\Local\Temp\notesCB2CD5\CCGPS_LogoAPPLE2.jpg"/>
          <p:cNvPicPr>
            <a:picLocks noChangeAspect="1" noChangeArrowheads="1"/>
          </p:cNvPicPr>
          <p:nvPr/>
        </p:nvPicPr>
        <p:blipFill>
          <a:blip r:embed="rId4" cstate="print"/>
          <a:srcRect/>
          <a:stretch>
            <a:fillRect/>
          </a:stretch>
        </p:blipFill>
        <p:spPr bwMode="auto">
          <a:xfrm>
            <a:off x="7620000" y="55626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28601"/>
            <a:ext cx="7772400" cy="609600"/>
          </a:xfrm>
        </p:spPr>
        <p:txBody>
          <a:bodyPr/>
          <a:lstStyle/>
          <a:p>
            <a:r>
              <a:rPr lang="en-US" dirty="0" smtClean="0">
                <a:latin typeface="Arial Narrow" pitchFamily="34" charset="0"/>
              </a:rPr>
              <a:t>Coherence and Focus – Unit 3</a:t>
            </a:r>
            <a:endParaRPr lang="en-US" dirty="0">
              <a:latin typeface="Arial Narrow" pitchFamily="34" charset="0"/>
            </a:endParaRPr>
          </a:p>
        </p:txBody>
      </p:sp>
      <p:sp>
        <p:nvSpPr>
          <p:cNvPr id="3" name="Subtitle 2"/>
          <p:cNvSpPr>
            <a:spLocks noGrp="1"/>
          </p:cNvSpPr>
          <p:nvPr>
            <p:ph type="subTitle" idx="1"/>
          </p:nvPr>
        </p:nvSpPr>
        <p:spPr>
          <a:xfrm>
            <a:off x="609600" y="914400"/>
            <a:ext cx="8153400" cy="5105400"/>
          </a:xfrm>
        </p:spPr>
        <p:txBody>
          <a:bodyPr/>
          <a:lstStyle/>
          <a:p>
            <a:r>
              <a:rPr lang="en-US" sz="3600" dirty="0" smtClean="0">
                <a:solidFill>
                  <a:schemeClr val="tx1"/>
                </a:solidFill>
                <a:latin typeface="Arial Narrow" pitchFamily="34" charset="0"/>
              </a:rPr>
              <a:t>What foundation is being built?</a:t>
            </a:r>
          </a:p>
          <a:p>
            <a:r>
              <a:rPr lang="en-US" sz="3600" dirty="0" smtClean="0">
                <a:solidFill>
                  <a:schemeClr val="tx1"/>
                </a:solidFill>
                <a:latin typeface="Arial Narrow" pitchFamily="34" charset="0"/>
              </a:rPr>
              <a:t>Where does this understanding lead students?</a:t>
            </a:r>
          </a:p>
          <a:p>
            <a:pPr algn="l"/>
            <a:endParaRPr lang="en-US" sz="1200" dirty="0" smtClean="0">
              <a:solidFill>
                <a:schemeClr val="tx1"/>
              </a:solidFill>
              <a:latin typeface="Arial Narrow" pitchFamily="34" charset="0"/>
            </a:endParaRPr>
          </a:p>
          <a:p>
            <a:pPr algn="l">
              <a:buFont typeface="Arial" pitchFamily="34" charset="0"/>
              <a:buChar char="•"/>
            </a:pPr>
            <a:r>
              <a:rPr lang="en-US" sz="4000" dirty="0" smtClean="0">
                <a:solidFill>
                  <a:schemeClr val="tx1"/>
                </a:solidFill>
              </a:rPr>
              <a:t>Enduring Understandings</a:t>
            </a:r>
          </a:p>
          <a:p>
            <a:pPr algn="l">
              <a:buFont typeface="Arial" pitchFamily="34" charset="0"/>
              <a:buChar char="•"/>
            </a:pPr>
            <a:r>
              <a:rPr lang="en-US" sz="4000" dirty="0" smtClean="0">
                <a:solidFill>
                  <a:schemeClr val="tx1"/>
                </a:solidFill>
              </a:rPr>
              <a:t>Evidence of Learning</a:t>
            </a:r>
          </a:p>
          <a:p>
            <a:pPr algn="l">
              <a:buFont typeface="Arial" pitchFamily="34" charset="0"/>
              <a:buChar char="•"/>
            </a:pPr>
            <a:endParaRPr lang="en-US" dirty="0">
              <a:solidFill>
                <a:schemeClr val="tx1"/>
              </a:solidFill>
            </a:endParaRPr>
          </a:p>
        </p:txBody>
      </p:sp>
      <p:pic>
        <p:nvPicPr>
          <p:cNvPr id="9"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772400" y="57150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304801"/>
            <a:ext cx="7772400" cy="761999"/>
          </a:xfrm>
        </p:spPr>
        <p:txBody>
          <a:bodyPr/>
          <a:lstStyle/>
          <a:p>
            <a:r>
              <a:rPr lang="en-US" dirty="0" smtClean="0"/>
              <a:t>Coherence and Focus – Unit 3</a:t>
            </a:r>
            <a:endParaRPr lang="en-US" dirty="0"/>
          </a:p>
        </p:txBody>
      </p:sp>
      <p:sp>
        <p:nvSpPr>
          <p:cNvPr id="3" name="Subtitle 2"/>
          <p:cNvSpPr>
            <a:spLocks noGrp="1"/>
          </p:cNvSpPr>
          <p:nvPr>
            <p:ph type="subTitle" idx="1"/>
          </p:nvPr>
        </p:nvSpPr>
        <p:spPr>
          <a:xfrm>
            <a:off x="609600" y="1066800"/>
            <a:ext cx="8153400" cy="4648200"/>
          </a:xfrm>
        </p:spPr>
        <p:txBody>
          <a:bodyPr/>
          <a:lstStyle/>
          <a:p>
            <a:pPr algn="l"/>
            <a:r>
              <a:rPr lang="en-US" dirty="0" smtClean="0">
                <a:solidFill>
                  <a:schemeClr val="tx1"/>
                </a:solidFill>
              </a:rPr>
              <a:t>View across grade bands</a:t>
            </a:r>
          </a:p>
          <a:p>
            <a:pPr lvl="1" algn="l">
              <a:buFont typeface="Arial" pitchFamily="34" charset="0"/>
              <a:buChar char="•"/>
            </a:pPr>
            <a:r>
              <a:rPr lang="en-US" dirty="0" smtClean="0">
                <a:solidFill>
                  <a:schemeClr val="tx1"/>
                </a:solidFill>
              </a:rPr>
              <a:t> K-8</a:t>
            </a:r>
            <a:r>
              <a:rPr lang="en-US" baseline="30000" dirty="0" smtClean="0">
                <a:solidFill>
                  <a:schemeClr val="tx1"/>
                </a:solidFill>
              </a:rPr>
              <a:t>th</a:t>
            </a:r>
            <a:r>
              <a:rPr lang="en-US" dirty="0" smtClean="0">
                <a:solidFill>
                  <a:schemeClr val="tx1"/>
                </a:solidFill>
              </a:rPr>
              <a:t> </a:t>
            </a:r>
          </a:p>
          <a:p>
            <a:pPr lvl="2" algn="l">
              <a:buFont typeface="Wingdings" pitchFamily="2" charset="2"/>
              <a:buChar char="Ø"/>
            </a:pPr>
            <a:r>
              <a:rPr lang="en-US" dirty="0" smtClean="0">
                <a:solidFill>
                  <a:schemeClr val="tx1"/>
                </a:solidFill>
              </a:rPr>
              <a:t>Operations with rational numbers and algebraic thinking</a:t>
            </a:r>
          </a:p>
          <a:p>
            <a:pPr lvl="2" algn="l">
              <a:buFont typeface="Wingdings" pitchFamily="2" charset="2"/>
              <a:buChar char="Ø"/>
            </a:pPr>
            <a:r>
              <a:rPr lang="en-US" dirty="0" smtClean="0">
                <a:solidFill>
                  <a:schemeClr val="tx1"/>
                </a:solidFill>
              </a:rPr>
              <a:t>Expressions, solving equations, and solving linear systems</a:t>
            </a:r>
          </a:p>
          <a:p>
            <a:pPr lvl="2" algn="l">
              <a:buFont typeface="Wingdings" pitchFamily="2" charset="2"/>
              <a:buChar char="Ø"/>
            </a:pPr>
            <a:r>
              <a:rPr lang="en-US" dirty="0" smtClean="0">
                <a:solidFill>
                  <a:schemeClr val="tx1"/>
                </a:solidFill>
              </a:rPr>
              <a:t>Linear functions and models</a:t>
            </a:r>
          </a:p>
          <a:p>
            <a:pPr lvl="1" algn="l">
              <a:buFont typeface="Arial" pitchFamily="34" charset="0"/>
              <a:buChar char="•"/>
            </a:pPr>
            <a:r>
              <a:rPr lang="en-US" dirty="0" smtClean="0">
                <a:solidFill>
                  <a:schemeClr val="tx1"/>
                </a:solidFill>
              </a:rPr>
              <a:t> 10</a:t>
            </a:r>
            <a:r>
              <a:rPr lang="en-US" baseline="30000" dirty="0" smtClean="0">
                <a:solidFill>
                  <a:schemeClr val="tx1"/>
                </a:solidFill>
              </a:rPr>
              <a:t>th</a:t>
            </a:r>
            <a:r>
              <a:rPr lang="en-US" dirty="0" smtClean="0">
                <a:solidFill>
                  <a:schemeClr val="tx1"/>
                </a:solidFill>
              </a:rPr>
              <a:t>-12</a:t>
            </a:r>
            <a:r>
              <a:rPr lang="en-US" baseline="30000" dirty="0" smtClean="0">
                <a:solidFill>
                  <a:schemeClr val="tx1"/>
                </a:solidFill>
              </a:rPr>
              <a:t>th</a:t>
            </a:r>
            <a:r>
              <a:rPr lang="en-US" dirty="0" smtClean="0">
                <a:solidFill>
                  <a:schemeClr val="tx1"/>
                </a:solidFill>
              </a:rPr>
              <a:t> </a:t>
            </a:r>
          </a:p>
          <a:p>
            <a:pPr lvl="2" algn="l">
              <a:buFont typeface="Wingdings" pitchFamily="2" charset="2"/>
              <a:buChar char="Ø"/>
            </a:pPr>
            <a:r>
              <a:rPr lang="en-US" dirty="0" smtClean="0">
                <a:solidFill>
                  <a:schemeClr val="tx1"/>
                </a:solidFill>
              </a:rPr>
              <a:t>Transformations</a:t>
            </a:r>
          </a:p>
          <a:p>
            <a:pPr lvl="2" algn="l">
              <a:buFont typeface="Wingdings" pitchFamily="2" charset="2"/>
              <a:buChar char="Ø"/>
            </a:pPr>
            <a:r>
              <a:rPr lang="en-US" dirty="0" smtClean="0">
                <a:solidFill>
                  <a:schemeClr val="tx1"/>
                </a:solidFill>
              </a:rPr>
              <a:t>Working with various functions</a:t>
            </a:r>
          </a:p>
          <a:p>
            <a:pPr lvl="2" algn="l">
              <a:buFont typeface="Wingdings" pitchFamily="2" charset="2"/>
              <a:buChar char="Ø"/>
            </a:pPr>
            <a:r>
              <a:rPr lang="en-US" dirty="0" smtClean="0">
                <a:solidFill>
                  <a:schemeClr val="tx1"/>
                </a:solidFill>
              </a:rPr>
              <a:t>Solving various systems</a:t>
            </a:r>
          </a:p>
          <a:p>
            <a:pPr algn="l">
              <a:buFont typeface="Arial" pitchFamily="34" charset="0"/>
              <a:buChar char="•"/>
            </a:pPr>
            <a:endParaRPr lang="en-US" dirty="0">
              <a:solidFill>
                <a:schemeClr val="tx1"/>
              </a:solidFill>
            </a:endParaRPr>
          </a:p>
        </p:txBody>
      </p:sp>
      <p:pic>
        <p:nvPicPr>
          <p:cNvPr id="4"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696200" y="56388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28601"/>
            <a:ext cx="7772400" cy="761999"/>
          </a:xfrm>
        </p:spPr>
        <p:txBody>
          <a:bodyPr/>
          <a:lstStyle/>
          <a:p>
            <a:r>
              <a:rPr lang="en-US" dirty="0" smtClean="0">
                <a:latin typeface="Arial Narrow" pitchFamily="34" charset="0"/>
              </a:rPr>
              <a:t>Misconception?</a:t>
            </a:r>
            <a:endParaRPr lang="en-US" dirty="0">
              <a:latin typeface="Arial Narrow" pitchFamily="34" charset="0"/>
            </a:endParaRPr>
          </a:p>
        </p:txBody>
      </p:sp>
      <p:sp>
        <p:nvSpPr>
          <p:cNvPr id="3" name="Subtitle 2"/>
          <p:cNvSpPr>
            <a:spLocks noGrp="1"/>
          </p:cNvSpPr>
          <p:nvPr>
            <p:ph type="subTitle" idx="1"/>
          </p:nvPr>
        </p:nvSpPr>
        <p:spPr>
          <a:xfrm>
            <a:off x="228600" y="1143000"/>
            <a:ext cx="8686800" cy="4953000"/>
          </a:xfrm>
        </p:spPr>
        <p:txBody>
          <a:bodyPr/>
          <a:lstStyle/>
          <a:p>
            <a:pPr algn="l"/>
            <a:r>
              <a:rPr lang="en-US" sz="2800" dirty="0" smtClean="0">
                <a:solidFill>
                  <a:schemeClr val="tx1"/>
                </a:solidFill>
              </a:rPr>
              <a:t> </a:t>
            </a:r>
            <a:endParaRPr lang="en-US" sz="2400" dirty="0" smtClean="0">
              <a:solidFill>
                <a:schemeClr val="tx1"/>
              </a:solidFill>
            </a:endParaRPr>
          </a:p>
          <a:p>
            <a:pPr algn="l"/>
            <a:endParaRPr lang="en-US" dirty="0" smtClean="0">
              <a:solidFill>
                <a:schemeClr val="tx1"/>
              </a:solidFill>
            </a:endParaRPr>
          </a:p>
          <a:p>
            <a:pPr algn="l"/>
            <a:endParaRPr lang="en-US" dirty="0" smtClean="0">
              <a:solidFill>
                <a:schemeClr val="tx1"/>
              </a:solidFill>
            </a:endParaRPr>
          </a:p>
          <a:p>
            <a:pPr algn="l"/>
            <a:endParaRPr lang="en-US" dirty="0" smtClean="0">
              <a:solidFill>
                <a:schemeClr val="tx1"/>
              </a:solidFill>
            </a:endParaRPr>
          </a:p>
          <a:p>
            <a:pPr algn="l"/>
            <a:endParaRPr lang="en-US" dirty="0" smtClean="0">
              <a:solidFill>
                <a:schemeClr val="tx1"/>
              </a:solidFill>
            </a:endParaRPr>
          </a:p>
          <a:p>
            <a:pPr algn="l"/>
            <a:endParaRPr lang="en-US" dirty="0" smtClean="0">
              <a:solidFill>
                <a:schemeClr val="tx1"/>
              </a:solidFill>
            </a:endParaRPr>
          </a:p>
          <a:p>
            <a:pPr algn="l"/>
            <a:endParaRPr lang="en-US" dirty="0" smtClean="0">
              <a:solidFill>
                <a:schemeClr val="tx1"/>
              </a:solidFill>
            </a:endParaRPr>
          </a:p>
          <a:p>
            <a:pPr algn="l"/>
            <a:endParaRPr lang="en-US" sz="1800" dirty="0" smtClean="0">
              <a:solidFill>
                <a:schemeClr val="tx1"/>
              </a:solidFill>
            </a:endParaRPr>
          </a:p>
          <a:p>
            <a:pPr algn="l"/>
            <a:r>
              <a:rPr lang="en-US" sz="1800" dirty="0" smtClean="0">
                <a:solidFill>
                  <a:schemeClr val="tx1"/>
                </a:solidFill>
              </a:rPr>
              <a:t>Richard Benson:  </a:t>
            </a:r>
            <a:r>
              <a:rPr lang="en-US" sz="1800" i="1" dirty="0" smtClean="0">
                <a:solidFill>
                  <a:schemeClr val="tx1"/>
                </a:solidFill>
              </a:rPr>
              <a:t>The Very Best Totally Wrong Answers</a:t>
            </a:r>
          </a:p>
        </p:txBody>
      </p:sp>
      <p:pic>
        <p:nvPicPr>
          <p:cNvPr id="4"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924800" y="1524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5122" name="Picture 2"/>
          <p:cNvPicPr>
            <a:picLocks noChangeAspect="1" noChangeArrowheads="1"/>
          </p:cNvPicPr>
          <p:nvPr/>
        </p:nvPicPr>
        <p:blipFill>
          <a:blip r:embed="rId4" cstate="print"/>
          <a:srcRect/>
          <a:stretch>
            <a:fillRect/>
          </a:stretch>
        </p:blipFill>
        <p:spPr bwMode="auto">
          <a:xfrm>
            <a:off x="1447800" y="990600"/>
            <a:ext cx="6297931" cy="4495801"/>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457201"/>
            <a:ext cx="7772400" cy="1219199"/>
          </a:xfrm>
        </p:spPr>
        <p:txBody>
          <a:bodyPr/>
          <a:lstStyle/>
          <a:p>
            <a:r>
              <a:rPr lang="en-US" dirty="0" smtClean="0"/>
              <a:t>Examples &amp; Explanations</a:t>
            </a:r>
            <a:endParaRPr lang="en-US" dirty="0"/>
          </a:p>
        </p:txBody>
      </p:sp>
      <p:sp>
        <p:nvSpPr>
          <p:cNvPr id="3" name="Subtitle 2"/>
          <p:cNvSpPr>
            <a:spLocks noGrp="1"/>
          </p:cNvSpPr>
          <p:nvPr>
            <p:ph type="subTitle" idx="1"/>
          </p:nvPr>
        </p:nvSpPr>
        <p:spPr>
          <a:xfrm>
            <a:off x="838200" y="1752600"/>
            <a:ext cx="7543800" cy="3886200"/>
          </a:xfrm>
        </p:spPr>
        <p:txBody>
          <a:bodyPr/>
          <a:lstStyle/>
          <a:p>
            <a:pPr algn="l"/>
            <a:r>
              <a:rPr lang="en-US" dirty="0" smtClean="0">
                <a:solidFill>
                  <a:schemeClr val="tx1"/>
                </a:solidFill>
              </a:rPr>
              <a:t>Given the function,                        , identify the slope and the y-intercept.</a:t>
            </a:r>
          </a:p>
        </p:txBody>
      </p:sp>
      <p:pic>
        <p:nvPicPr>
          <p:cNvPr id="4" name="Picture 2" descr="C:\Users\Janet Wyche\AppData\Local\Temp\notesCB2CD5\CCGPS_LogoAPPLE2.jpg"/>
          <p:cNvPicPr>
            <a:picLocks noChangeAspect="1" noChangeArrowheads="1"/>
          </p:cNvPicPr>
          <p:nvPr/>
        </p:nvPicPr>
        <p:blipFill>
          <a:blip r:embed="rId4" cstate="print"/>
          <a:srcRect/>
          <a:stretch>
            <a:fillRect/>
          </a:stretch>
        </p:blipFill>
        <p:spPr bwMode="auto">
          <a:xfrm>
            <a:off x="7543800" y="1524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graphicFrame>
        <p:nvGraphicFramePr>
          <p:cNvPr id="5" name="Object 4"/>
          <p:cNvGraphicFramePr>
            <a:graphicFrameLocks noChangeAspect="1"/>
          </p:cNvGraphicFramePr>
          <p:nvPr/>
        </p:nvGraphicFramePr>
        <p:xfrm>
          <a:off x="3657601" y="1828800"/>
          <a:ext cx="2285999" cy="545910"/>
        </p:xfrm>
        <a:graphic>
          <a:graphicData uri="http://schemas.openxmlformats.org/presentationml/2006/ole">
            <p:oleObj spid="_x0000_s1026" name="Equation" r:id="rId5" imgW="850680" imgH="203040" progId="Equation.3">
              <p:embed/>
            </p:oleObj>
          </a:graphicData>
        </a:graphic>
      </p:graphicFrame>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457201"/>
            <a:ext cx="7772400" cy="761999"/>
          </a:xfrm>
        </p:spPr>
        <p:txBody>
          <a:bodyPr/>
          <a:lstStyle/>
          <a:p>
            <a:r>
              <a:rPr lang="en-US" dirty="0" smtClean="0"/>
              <a:t>Examples &amp; Explanations</a:t>
            </a:r>
            <a:endParaRPr lang="en-US" dirty="0"/>
          </a:p>
        </p:txBody>
      </p:sp>
      <p:sp>
        <p:nvSpPr>
          <p:cNvPr id="3" name="Subtitle 2"/>
          <p:cNvSpPr>
            <a:spLocks noGrp="1"/>
          </p:cNvSpPr>
          <p:nvPr>
            <p:ph type="subTitle" idx="1"/>
          </p:nvPr>
        </p:nvSpPr>
        <p:spPr>
          <a:xfrm>
            <a:off x="1371600" y="1752600"/>
            <a:ext cx="6400800" cy="3886200"/>
          </a:xfrm>
        </p:spPr>
        <p:txBody>
          <a:bodyPr/>
          <a:lstStyle/>
          <a:p>
            <a:pPr algn="l"/>
            <a:endParaRPr lang="en-US" dirty="0">
              <a:solidFill>
                <a:schemeClr val="tx1"/>
              </a:solidFill>
            </a:endParaRPr>
          </a:p>
        </p:txBody>
      </p:sp>
      <p:pic>
        <p:nvPicPr>
          <p:cNvPr id="4"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543800" y="1524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2050" name="Picture 2"/>
          <p:cNvPicPr>
            <a:picLocks noChangeAspect="1" noChangeArrowheads="1"/>
          </p:cNvPicPr>
          <p:nvPr/>
        </p:nvPicPr>
        <p:blipFill>
          <a:blip r:embed="rId4" cstate="print"/>
          <a:srcRect/>
          <a:stretch>
            <a:fillRect/>
          </a:stretch>
        </p:blipFill>
        <p:spPr bwMode="auto">
          <a:xfrm>
            <a:off x="304800" y="1295399"/>
            <a:ext cx="8610600" cy="4321305"/>
          </a:xfrm>
          <a:prstGeom prst="rect">
            <a:avLst/>
          </a:prstGeom>
          <a:noFill/>
          <a:ln w="9525">
            <a:noFill/>
            <a:miter lim="800000"/>
            <a:headEnd/>
            <a:tailEnd/>
          </a:ln>
        </p:spPr>
      </p:pic>
      <p:sp>
        <p:nvSpPr>
          <p:cNvPr id="6" name="TextBox 5"/>
          <p:cNvSpPr txBox="1"/>
          <p:nvPr/>
        </p:nvSpPr>
        <p:spPr>
          <a:xfrm>
            <a:off x="228600" y="5638800"/>
            <a:ext cx="5646097" cy="369332"/>
          </a:xfrm>
          <a:prstGeom prst="rect">
            <a:avLst/>
          </a:prstGeom>
          <a:noFill/>
        </p:spPr>
        <p:txBody>
          <a:bodyPr wrap="none" rtlCol="0">
            <a:spAutoFit/>
          </a:bodyPr>
          <a:lstStyle/>
          <a:p>
            <a:r>
              <a:rPr lang="en-US" dirty="0" smtClean="0">
                <a:latin typeface="+mn-lt"/>
              </a:rPr>
              <a:t>Adapted from Illustrative Mathematics: F-LE.1 Linear Functions</a:t>
            </a:r>
            <a:endParaRPr lang="en-US" dirty="0">
              <a:latin typeface="+mn-lt"/>
            </a:endParaRPr>
          </a:p>
        </p:txBody>
      </p:sp>
      <p:sp>
        <p:nvSpPr>
          <p:cNvPr id="7" name="Rectangle 6"/>
          <p:cNvSpPr/>
          <p:nvPr/>
        </p:nvSpPr>
        <p:spPr>
          <a:xfrm>
            <a:off x="5877910" y="2078420"/>
            <a:ext cx="152400" cy="1524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Rectangle 7"/>
          <p:cNvSpPr/>
          <p:nvPr/>
        </p:nvSpPr>
        <p:spPr>
          <a:xfrm>
            <a:off x="6096000" y="2527740"/>
            <a:ext cx="152400" cy="1524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457201"/>
            <a:ext cx="7772400" cy="761999"/>
          </a:xfrm>
        </p:spPr>
        <p:txBody>
          <a:bodyPr/>
          <a:lstStyle/>
          <a:p>
            <a:r>
              <a:rPr lang="en-US" dirty="0" smtClean="0"/>
              <a:t>Examples &amp; Explanations</a:t>
            </a:r>
            <a:endParaRPr lang="en-US" dirty="0"/>
          </a:p>
        </p:txBody>
      </p:sp>
      <p:sp>
        <p:nvSpPr>
          <p:cNvPr id="3" name="Subtitle 2"/>
          <p:cNvSpPr>
            <a:spLocks noGrp="1"/>
          </p:cNvSpPr>
          <p:nvPr>
            <p:ph type="subTitle" idx="1"/>
          </p:nvPr>
        </p:nvSpPr>
        <p:spPr>
          <a:xfrm>
            <a:off x="1371600" y="1752600"/>
            <a:ext cx="6400800" cy="3886200"/>
          </a:xfrm>
        </p:spPr>
        <p:txBody>
          <a:bodyPr/>
          <a:lstStyle/>
          <a:p>
            <a:pPr algn="l"/>
            <a:endParaRPr lang="en-US" dirty="0">
              <a:solidFill>
                <a:schemeClr val="tx1"/>
              </a:solidFill>
            </a:endParaRPr>
          </a:p>
        </p:txBody>
      </p:sp>
      <p:pic>
        <p:nvPicPr>
          <p:cNvPr id="4"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543800" y="1524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2050" name="Picture 2"/>
          <p:cNvPicPr>
            <a:picLocks noChangeAspect="1" noChangeArrowheads="1"/>
          </p:cNvPicPr>
          <p:nvPr/>
        </p:nvPicPr>
        <p:blipFill>
          <a:blip r:embed="rId4" cstate="print"/>
          <a:srcRect/>
          <a:stretch>
            <a:fillRect/>
          </a:stretch>
        </p:blipFill>
        <p:spPr bwMode="auto">
          <a:xfrm>
            <a:off x="304800" y="1295399"/>
            <a:ext cx="8610600" cy="4321305"/>
          </a:xfrm>
          <a:prstGeom prst="rect">
            <a:avLst/>
          </a:prstGeom>
          <a:noFill/>
          <a:ln w="9525">
            <a:noFill/>
            <a:miter lim="800000"/>
            <a:headEnd/>
            <a:tailEnd/>
          </a:ln>
        </p:spPr>
      </p:pic>
      <p:sp>
        <p:nvSpPr>
          <p:cNvPr id="6" name="TextBox 5"/>
          <p:cNvSpPr txBox="1"/>
          <p:nvPr/>
        </p:nvSpPr>
        <p:spPr>
          <a:xfrm>
            <a:off x="228600" y="5638800"/>
            <a:ext cx="5487400" cy="369332"/>
          </a:xfrm>
          <a:prstGeom prst="rect">
            <a:avLst/>
          </a:prstGeom>
          <a:noFill/>
        </p:spPr>
        <p:txBody>
          <a:bodyPr wrap="none" rtlCol="0">
            <a:spAutoFit/>
          </a:bodyPr>
          <a:lstStyle/>
          <a:p>
            <a:r>
              <a:rPr lang="en-US" dirty="0" smtClean="0">
                <a:latin typeface="Arial Narrow" pitchFamily="34" charset="0"/>
              </a:rPr>
              <a:t>Adapted from Illustrative Mathematics: F-LE.1 Linear Functions</a:t>
            </a:r>
            <a:endParaRPr lang="en-US" dirty="0">
              <a:latin typeface="Arial Narrow" pitchFamily="34" charset="0"/>
            </a:endParaRP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457201"/>
            <a:ext cx="7772400" cy="761999"/>
          </a:xfrm>
        </p:spPr>
        <p:txBody>
          <a:bodyPr/>
          <a:lstStyle/>
          <a:p>
            <a:r>
              <a:rPr lang="en-US" dirty="0" smtClean="0"/>
              <a:t>Examples &amp; Explanations</a:t>
            </a:r>
            <a:endParaRPr lang="en-US" dirty="0"/>
          </a:p>
        </p:txBody>
      </p:sp>
      <p:sp>
        <p:nvSpPr>
          <p:cNvPr id="3" name="Subtitle 2"/>
          <p:cNvSpPr>
            <a:spLocks noGrp="1"/>
          </p:cNvSpPr>
          <p:nvPr>
            <p:ph type="subTitle" idx="1"/>
          </p:nvPr>
        </p:nvSpPr>
        <p:spPr>
          <a:xfrm>
            <a:off x="1371600" y="1752600"/>
            <a:ext cx="6400800" cy="3886200"/>
          </a:xfrm>
        </p:spPr>
        <p:txBody>
          <a:bodyPr/>
          <a:lstStyle/>
          <a:p>
            <a:pPr algn="l"/>
            <a:r>
              <a:rPr lang="en-US" dirty="0" smtClean="0">
                <a:solidFill>
                  <a:schemeClr val="tx1"/>
                </a:solidFill>
              </a:rPr>
              <a:t>Determine by graphing when the two following functions intersect.</a:t>
            </a:r>
          </a:p>
          <a:p>
            <a:pPr algn="l"/>
            <a:endParaRPr lang="en-US" dirty="0">
              <a:solidFill>
                <a:schemeClr val="tx1"/>
              </a:solidFill>
            </a:endParaRPr>
          </a:p>
        </p:txBody>
      </p:sp>
      <p:pic>
        <p:nvPicPr>
          <p:cNvPr id="4" name="Picture 2" descr="C:\Users\Janet Wyche\AppData\Local\Temp\notesCB2CD5\CCGPS_LogoAPPLE2.jpg"/>
          <p:cNvPicPr>
            <a:picLocks noChangeAspect="1" noChangeArrowheads="1"/>
          </p:cNvPicPr>
          <p:nvPr/>
        </p:nvPicPr>
        <p:blipFill>
          <a:blip r:embed="rId4" cstate="print"/>
          <a:srcRect/>
          <a:stretch>
            <a:fillRect/>
          </a:stretch>
        </p:blipFill>
        <p:spPr bwMode="auto">
          <a:xfrm>
            <a:off x="7543800" y="1524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graphicFrame>
        <p:nvGraphicFramePr>
          <p:cNvPr id="5" name="Object 4"/>
          <p:cNvGraphicFramePr>
            <a:graphicFrameLocks noChangeAspect="1"/>
          </p:cNvGraphicFramePr>
          <p:nvPr/>
        </p:nvGraphicFramePr>
        <p:xfrm>
          <a:off x="3429000" y="3200400"/>
          <a:ext cx="2317750" cy="1143000"/>
        </p:xfrm>
        <a:graphic>
          <a:graphicData uri="http://schemas.openxmlformats.org/presentationml/2006/ole">
            <p:oleObj spid="_x0000_s3074" name="Equation" r:id="rId5" imgW="927000" imgH="457200" progId="Equation.3">
              <p:embed/>
            </p:oleObj>
          </a:graphicData>
        </a:graphic>
      </p:graphicFrame>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457201"/>
            <a:ext cx="7772400" cy="761999"/>
          </a:xfrm>
        </p:spPr>
        <p:txBody>
          <a:bodyPr/>
          <a:lstStyle/>
          <a:p>
            <a:r>
              <a:rPr lang="en-US" dirty="0" smtClean="0"/>
              <a:t>Examples &amp; Explanations</a:t>
            </a:r>
            <a:endParaRPr lang="en-US" dirty="0"/>
          </a:p>
        </p:txBody>
      </p:sp>
      <p:sp>
        <p:nvSpPr>
          <p:cNvPr id="3" name="Subtitle 2"/>
          <p:cNvSpPr>
            <a:spLocks noGrp="1"/>
          </p:cNvSpPr>
          <p:nvPr>
            <p:ph type="subTitle" idx="1"/>
          </p:nvPr>
        </p:nvSpPr>
        <p:spPr>
          <a:xfrm>
            <a:off x="533400" y="1447800"/>
            <a:ext cx="7924800" cy="4191000"/>
          </a:xfrm>
        </p:spPr>
        <p:txBody>
          <a:bodyPr/>
          <a:lstStyle/>
          <a:p>
            <a:pPr algn="l"/>
            <a:r>
              <a:rPr lang="en-US" sz="2000" dirty="0" smtClean="0">
                <a:solidFill>
                  <a:schemeClr val="tx1"/>
                </a:solidFill>
              </a:rPr>
              <a:t>The population of a country is initially 2 million people and is increasing at 4% per year. The country's annual food supply is initially adequate for 4 million people and is increasing at a constant rate adequate for an additional 0.5 million people per year.</a:t>
            </a:r>
          </a:p>
          <a:p>
            <a:pPr algn="l"/>
            <a:endParaRPr lang="en-US" sz="2000" dirty="0" smtClean="0">
              <a:solidFill>
                <a:schemeClr val="tx1"/>
              </a:solidFill>
            </a:endParaRPr>
          </a:p>
          <a:p>
            <a:pPr marL="342900" indent="-342900" algn="l">
              <a:buFont typeface="+mj-lt"/>
              <a:buAutoNum type="alphaLcPeriod"/>
            </a:pPr>
            <a:r>
              <a:rPr lang="en-US" sz="2000" dirty="0" smtClean="0">
                <a:solidFill>
                  <a:schemeClr val="tx1"/>
                </a:solidFill>
              </a:rPr>
              <a:t>Based on these assumptions, will this country experience shortages of food? If so approximately when?</a:t>
            </a:r>
          </a:p>
          <a:p>
            <a:pPr marL="342900" indent="-342900" algn="l">
              <a:buFont typeface="+mj-lt"/>
              <a:buAutoNum type="alphaLcPeriod"/>
            </a:pPr>
            <a:r>
              <a:rPr lang="en-US" sz="2000" dirty="0" smtClean="0">
                <a:solidFill>
                  <a:schemeClr val="tx1"/>
                </a:solidFill>
              </a:rPr>
              <a:t>If the country doubled its initial food supply and maintained a constant rate of increase in the supply adequate for an additional 0.5 million people per year, would shortages occur? If so in approximately which year?</a:t>
            </a:r>
          </a:p>
          <a:p>
            <a:pPr marL="342900" indent="-342900" algn="l">
              <a:buFont typeface="+mj-lt"/>
              <a:buAutoNum type="alphaLcPeriod"/>
            </a:pPr>
            <a:r>
              <a:rPr lang="en-US" sz="2000" dirty="0" smtClean="0">
                <a:solidFill>
                  <a:schemeClr val="tx1"/>
                </a:solidFill>
              </a:rPr>
              <a:t>If the country doubled the rate at which its food supply increases, in addition to doubling its initial food supply, would shortages occur?</a:t>
            </a:r>
            <a:endParaRPr lang="en-US" sz="2000" dirty="0">
              <a:solidFill>
                <a:schemeClr val="tx1"/>
              </a:solidFill>
            </a:endParaRPr>
          </a:p>
        </p:txBody>
      </p:sp>
      <p:pic>
        <p:nvPicPr>
          <p:cNvPr id="4"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543800" y="1524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5" name="TextBox 4"/>
          <p:cNvSpPr txBox="1"/>
          <p:nvPr/>
        </p:nvSpPr>
        <p:spPr>
          <a:xfrm>
            <a:off x="381000" y="5715000"/>
            <a:ext cx="7997510" cy="369332"/>
          </a:xfrm>
          <a:prstGeom prst="rect">
            <a:avLst/>
          </a:prstGeom>
          <a:noFill/>
        </p:spPr>
        <p:txBody>
          <a:bodyPr wrap="none" rtlCol="0">
            <a:spAutoFit/>
          </a:bodyPr>
          <a:lstStyle/>
          <a:p>
            <a:r>
              <a:rPr lang="en-US" dirty="0" smtClean="0">
                <a:latin typeface="Arial Narrow" pitchFamily="34" charset="0"/>
              </a:rPr>
              <a:t>Adapted from Illustrative Mathematics: F-LE.2, F-LE.3, A-REI.11 Population and Food Supply</a:t>
            </a:r>
            <a:endParaRPr lang="en-US" dirty="0">
              <a:latin typeface="Arial Narrow" pitchFamily="34" charset="0"/>
            </a:endParaRPr>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457201"/>
            <a:ext cx="7772400" cy="761999"/>
          </a:xfrm>
        </p:spPr>
        <p:txBody>
          <a:bodyPr/>
          <a:lstStyle/>
          <a:p>
            <a:r>
              <a:rPr lang="en-US" dirty="0" smtClean="0"/>
              <a:t>Examples &amp; Explanations</a:t>
            </a:r>
            <a:endParaRPr lang="en-US" dirty="0"/>
          </a:p>
        </p:txBody>
      </p:sp>
      <p:sp>
        <p:nvSpPr>
          <p:cNvPr id="3" name="Subtitle 2"/>
          <p:cNvSpPr>
            <a:spLocks noGrp="1"/>
          </p:cNvSpPr>
          <p:nvPr>
            <p:ph type="subTitle" idx="1"/>
          </p:nvPr>
        </p:nvSpPr>
        <p:spPr>
          <a:xfrm>
            <a:off x="304800" y="1752600"/>
            <a:ext cx="8610600" cy="3886200"/>
          </a:xfrm>
        </p:spPr>
        <p:txBody>
          <a:bodyPr/>
          <a:lstStyle/>
          <a:p>
            <a:pPr algn="l"/>
            <a:r>
              <a:rPr lang="en-US" dirty="0" smtClean="0">
                <a:solidFill>
                  <a:schemeClr val="tx1"/>
                </a:solidFill>
              </a:rPr>
              <a:t>The population growth and food production would be modeled by the following functions:</a:t>
            </a:r>
          </a:p>
          <a:p>
            <a:pPr algn="l"/>
            <a:endParaRPr lang="en-US" dirty="0" smtClean="0">
              <a:solidFill>
                <a:schemeClr val="tx1"/>
              </a:solidFill>
            </a:endParaRPr>
          </a:p>
          <a:p>
            <a:pPr algn="l"/>
            <a:endParaRPr lang="en-US" dirty="0" smtClean="0">
              <a:solidFill>
                <a:schemeClr val="tx1"/>
              </a:solidFill>
            </a:endParaRPr>
          </a:p>
          <a:p>
            <a:pPr algn="l"/>
            <a:r>
              <a:rPr lang="en-US" dirty="0" smtClean="0">
                <a:solidFill>
                  <a:schemeClr val="tx1"/>
                </a:solidFill>
              </a:rPr>
              <a:t>If the food production’s rate and initial food supply doubled we would have the new food supply function:</a:t>
            </a:r>
          </a:p>
          <a:p>
            <a:pPr algn="l"/>
            <a:endParaRPr lang="en-US" dirty="0" smtClean="0">
              <a:solidFill>
                <a:schemeClr val="tx1"/>
              </a:solidFill>
            </a:endParaRPr>
          </a:p>
          <a:p>
            <a:pPr algn="l"/>
            <a:endParaRPr lang="en-US" dirty="0">
              <a:solidFill>
                <a:schemeClr val="tx1"/>
              </a:solidFill>
            </a:endParaRPr>
          </a:p>
        </p:txBody>
      </p:sp>
      <p:pic>
        <p:nvPicPr>
          <p:cNvPr id="4" name="Picture 2" descr="C:\Users\Janet Wyche\AppData\Local\Temp\notesCB2CD5\CCGPS_LogoAPPLE2.jpg"/>
          <p:cNvPicPr>
            <a:picLocks noChangeAspect="1" noChangeArrowheads="1"/>
          </p:cNvPicPr>
          <p:nvPr/>
        </p:nvPicPr>
        <p:blipFill>
          <a:blip r:embed="rId4" cstate="print"/>
          <a:srcRect/>
          <a:stretch>
            <a:fillRect/>
          </a:stretch>
        </p:blipFill>
        <p:spPr bwMode="auto">
          <a:xfrm>
            <a:off x="7543800" y="1524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graphicFrame>
        <p:nvGraphicFramePr>
          <p:cNvPr id="4098" name="Object 2"/>
          <p:cNvGraphicFramePr>
            <a:graphicFrameLocks noChangeAspect="1"/>
          </p:cNvGraphicFramePr>
          <p:nvPr/>
        </p:nvGraphicFramePr>
        <p:xfrm>
          <a:off x="3429000" y="2819400"/>
          <a:ext cx="2317750" cy="1143000"/>
        </p:xfrm>
        <a:graphic>
          <a:graphicData uri="http://schemas.openxmlformats.org/presentationml/2006/ole">
            <p:oleObj spid="_x0000_s4098" name="Equation" r:id="rId5" imgW="927000" imgH="457200" progId="Equation.3">
              <p:embed/>
            </p:oleObj>
          </a:graphicData>
        </a:graphic>
      </p:graphicFrame>
      <p:graphicFrame>
        <p:nvGraphicFramePr>
          <p:cNvPr id="4099" name="Object 3"/>
          <p:cNvGraphicFramePr>
            <a:graphicFrameLocks noChangeAspect="1"/>
          </p:cNvGraphicFramePr>
          <p:nvPr/>
        </p:nvGraphicFramePr>
        <p:xfrm>
          <a:off x="3730625" y="4483100"/>
          <a:ext cx="1714500" cy="1079500"/>
        </p:xfrm>
        <a:graphic>
          <a:graphicData uri="http://schemas.openxmlformats.org/presentationml/2006/ole">
            <p:oleObj spid="_x0000_s4099" name="Equation" r:id="rId6" imgW="685800" imgH="431640" progId="Equation.3">
              <p:embed/>
            </p:oleObj>
          </a:graphicData>
        </a:graphic>
      </p:graphicFrame>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457201"/>
            <a:ext cx="7772400" cy="761999"/>
          </a:xfrm>
        </p:spPr>
        <p:txBody>
          <a:bodyPr/>
          <a:lstStyle/>
          <a:p>
            <a:r>
              <a:rPr lang="en-US" dirty="0" smtClean="0"/>
              <a:t>Examples &amp; Explanations</a:t>
            </a:r>
            <a:endParaRPr lang="en-US" dirty="0"/>
          </a:p>
        </p:txBody>
      </p:sp>
      <p:sp>
        <p:nvSpPr>
          <p:cNvPr id="3" name="Subtitle 2"/>
          <p:cNvSpPr>
            <a:spLocks noGrp="1"/>
          </p:cNvSpPr>
          <p:nvPr>
            <p:ph type="subTitle" idx="1"/>
          </p:nvPr>
        </p:nvSpPr>
        <p:spPr>
          <a:xfrm>
            <a:off x="457200" y="1295400"/>
            <a:ext cx="8382000" cy="4724400"/>
          </a:xfrm>
        </p:spPr>
        <p:txBody>
          <a:bodyPr/>
          <a:lstStyle/>
          <a:p>
            <a:pPr algn="l"/>
            <a:r>
              <a:rPr lang="en-US" dirty="0" smtClean="0">
                <a:solidFill>
                  <a:schemeClr val="tx1"/>
                </a:solidFill>
              </a:rPr>
              <a:t>Graphing p(t) and n(t):</a:t>
            </a:r>
          </a:p>
          <a:p>
            <a:pPr algn="l"/>
            <a:endParaRPr lang="en-US" dirty="0" smtClean="0">
              <a:solidFill>
                <a:schemeClr val="tx1"/>
              </a:solidFill>
            </a:endParaRPr>
          </a:p>
          <a:p>
            <a:pPr algn="l"/>
            <a:endParaRPr lang="en-US" dirty="0" smtClean="0">
              <a:solidFill>
                <a:schemeClr val="tx1"/>
              </a:solidFill>
            </a:endParaRPr>
          </a:p>
          <a:p>
            <a:pPr algn="l"/>
            <a:endParaRPr lang="en-US" dirty="0" smtClean="0">
              <a:solidFill>
                <a:schemeClr val="tx1"/>
              </a:solidFill>
            </a:endParaRPr>
          </a:p>
          <a:p>
            <a:pPr algn="l"/>
            <a:endParaRPr lang="en-US" dirty="0" smtClean="0">
              <a:solidFill>
                <a:schemeClr val="tx1"/>
              </a:solidFill>
            </a:endParaRPr>
          </a:p>
          <a:p>
            <a:pPr algn="l"/>
            <a:endParaRPr lang="en-US" dirty="0" smtClean="0">
              <a:solidFill>
                <a:schemeClr val="tx1"/>
              </a:solidFill>
            </a:endParaRPr>
          </a:p>
        </p:txBody>
      </p:sp>
      <p:pic>
        <p:nvPicPr>
          <p:cNvPr id="4"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543800" y="1524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28600" y="228601"/>
            <a:ext cx="8686800" cy="990600"/>
          </a:xfrm>
        </p:spPr>
        <p:txBody>
          <a:bodyPr/>
          <a:lstStyle/>
          <a:p>
            <a:r>
              <a:rPr lang="en-US" sz="4000" dirty="0" smtClean="0">
                <a:latin typeface="Arial Narrow" pitchFamily="34" charset="0"/>
              </a:rPr>
              <a:t>Expectations and clearing up confusion</a:t>
            </a:r>
            <a:endParaRPr lang="en-US" sz="4000" dirty="0">
              <a:latin typeface="Arial Narrow" pitchFamily="34" charset="0"/>
            </a:endParaRPr>
          </a:p>
        </p:txBody>
      </p:sp>
      <p:sp>
        <p:nvSpPr>
          <p:cNvPr id="3" name="Subtitle 2"/>
          <p:cNvSpPr>
            <a:spLocks noGrp="1"/>
          </p:cNvSpPr>
          <p:nvPr>
            <p:ph type="subTitle" idx="1"/>
          </p:nvPr>
        </p:nvSpPr>
        <p:spPr>
          <a:xfrm>
            <a:off x="304800" y="1295400"/>
            <a:ext cx="8610600" cy="4648200"/>
          </a:xfrm>
        </p:spPr>
        <p:txBody>
          <a:bodyPr/>
          <a:lstStyle/>
          <a:p>
            <a:pPr algn="l">
              <a:buFont typeface="Arial" pitchFamily="34" charset="0"/>
              <a:buChar char="•"/>
            </a:pPr>
            <a:r>
              <a:rPr lang="en-US" sz="2800" dirty="0" smtClean="0">
                <a:solidFill>
                  <a:schemeClr val="tx1"/>
                </a:solidFill>
              </a:rPr>
              <a:t> </a:t>
            </a:r>
            <a:r>
              <a:rPr lang="en-US" sz="2800" dirty="0" smtClean="0">
                <a:solidFill>
                  <a:schemeClr val="tx1"/>
                </a:solidFill>
                <a:latin typeface="Arial Narrow" pitchFamily="34" charset="0"/>
              </a:rPr>
              <a:t>The intent of this webinar is to bring awareness to:</a:t>
            </a:r>
          </a:p>
          <a:p>
            <a:pPr lvl="1" algn="l">
              <a:buFont typeface="Wingdings" pitchFamily="2" charset="2"/>
              <a:buChar char="Ø"/>
            </a:pPr>
            <a:r>
              <a:rPr lang="en-US" dirty="0" smtClean="0">
                <a:solidFill>
                  <a:schemeClr val="tx1"/>
                </a:solidFill>
                <a:latin typeface="Arial Narrow" pitchFamily="34" charset="0"/>
              </a:rPr>
              <a:t> the types of tasks that are contained within the unit.</a:t>
            </a:r>
          </a:p>
          <a:p>
            <a:pPr lvl="1" algn="l">
              <a:buFont typeface="Wingdings" pitchFamily="2" charset="2"/>
              <a:buChar char="Ø"/>
            </a:pPr>
            <a:r>
              <a:rPr lang="en-US" dirty="0" smtClean="0">
                <a:solidFill>
                  <a:schemeClr val="tx1"/>
                </a:solidFill>
                <a:latin typeface="Arial Narrow" pitchFamily="34" charset="0"/>
              </a:rPr>
              <a:t> your conceptual understanding of the mathematics in this unit.</a:t>
            </a:r>
          </a:p>
          <a:p>
            <a:pPr lvl="1" algn="l">
              <a:buFont typeface="Wingdings" pitchFamily="2" charset="2"/>
              <a:buChar char="Ø"/>
            </a:pPr>
            <a:r>
              <a:rPr lang="en-US" dirty="0" smtClean="0">
                <a:solidFill>
                  <a:schemeClr val="tx1"/>
                </a:solidFill>
                <a:latin typeface="Arial Narrow" pitchFamily="34" charset="0"/>
              </a:rPr>
              <a:t> approaches to the tasks which provide deeper learning situations for your students.</a:t>
            </a:r>
          </a:p>
          <a:p>
            <a:endParaRPr lang="en-US" sz="2800" dirty="0" smtClean="0">
              <a:solidFill>
                <a:schemeClr val="tx1"/>
              </a:solidFill>
              <a:latin typeface="Arial Narrow" pitchFamily="34" charset="0"/>
            </a:endParaRPr>
          </a:p>
          <a:p>
            <a:r>
              <a:rPr lang="en-US" dirty="0" smtClean="0">
                <a:solidFill>
                  <a:schemeClr val="tx1"/>
                </a:solidFill>
                <a:latin typeface="Arial Narrow" pitchFamily="34" charset="0"/>
              </a:rPr>
              <a:t>We will not be working through each task during this webinar.</a:t>
            </a:r>
            <a:endParaRPr lang="en-US" dirty="0">
              <a:solidFill>
                <a:schemeClr val="tx1"/>
              </a:solidFill>
              <a:latin typeface="Arial Narrow" pitchFamily="34" charset="0"/>
            </a:endParaRPr>
          </a:p>
        </p:txBody>
      </p:sp>
      <p:pic>
        <p:nvPicPr>
          <p:cNvPr id="4"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696200" y="54102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457201"/>
            <a:ext cx="7772400" cy="761999"/>
          </a:xfrm>
        </p:spPr>
        <p:txBody>
          <a:bodyPr/>
          <a:lstStyle/>
          <a:p>
            <a:r>
              <a:rPr lang="en-US" dirty="0" smtClean="0"/>
              <a:t>Examples &amp; Explanations</a:t>
            </a:r>
            <a:endParaRPr lang="en-US" dirty="0"/>
          </a:p>
        </p:txBody>
      </p:sp>
      <p:sp>
        <p:nvSpPr>
          <p:cNvPr id="3" name="Subtitle 2"/>
          <p:cNvSpPr>
            <a:spLocks noGrp="1"/>
          </p:cNvSpPr>
          <p:nvPr>
            <p:ph type="subTitle" idx="1"/>
          </p:nvPr>
        </p:nvSpPr>
        <p:spPr>
          <a:xfrm>
            <a:off x="457200" y="1295400"/>
            <a:ext cx="8382000" cy="4724400"/>
          </a:xfrm>
        </p:spPr>
        <p:txBody>
          <a:bodyPr/>
          <a:lstStyle/>
          <a:p>
            <a:pPr algn="l"/>
            <a:r>
              <a:rPr lang="en-US" dirty="0" smtClean="0">
                <a:solidFill>
                  <a:schemeClr val="tx1"/>
                </a:solidFill>
              </a:rPr>
              <a:t>Graphing p(t) and n(t):</a:t>
            </a:r>
          </a:p>
          <a:p>
            <a:pPr algn="l"/>
            <a:endParaRPr lang="en-US" dirty="0" smtClean="0">
              <a:solidFill>
                <a:schemeClr val="tx1"/>
              </a:solidFill>
            </a:endParaRPr>
          </a:p>
          <a:p>
            <a:pPr algn="l"/>
            <a:endParaRPr lang="en-US" dirty="0" smtClean="0">
              <a:solidFill>
                <a:schemeClr val="tx1"/>
              </a:solidFill>
            </a:endParaRPr>
          </a:p>
          <a:p>
            <a:pPr algn="l"/>
            <a:endParaRPr lang="en-US" dirty="0" smtClean="0">
              <a:solidFill>
                <a:schemeClr val="tx1"/>
              </a:solidFill>
            </a:endParaRPr>
          </a:p>
          <a:p>
            <a:pPr algn="l"/>
            <a:endParaRPr lang="en-US" dirty="0" smtClean="0">
              <a:solidFill>
                <a:schemeClr val="tx1"/>
              </a:solidFill>
            </a:endParaRPr>
          </a:p>
          <a:p>
            <a:pPr algn="l"/>
            <a:endParaRPr lang="en-US" dirty="0" smtClean="0">
              <a:solidFill>
                <a:schemeClr val="tx1"/>
              </a:solidFill>
            </a:endParaRPr>
          </a:p>
        </p:txBody>
      </p:sp>
      <p:pic>
        <p:nvPicPr>
          <p:cNvPr id="4"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543800" y="1524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5123" name="Picture 3"/>
          <p:cNvPicPr>
            <a:picLocks noChangeAspect="1" noChangeArrowheads="1"/>
          </p:cNvPicPr>
          <p:nvPr/>
        </p:nvPicPr>
        <p:blipFill>
          <a:blip r:embed="rId4" cstate="print"/>
          <a:srcRect/>
          <a:stretch>
            <a:fillRect/>
          </a:stretch>
        </p:blipFill>
        <p:spPr bwMode="auto">
          <a:xfrm>
            <a:off x="2057400" y="1981200"/>
            <a:ext cx="4672853" cy="2667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457201"/>
            <a:ext cx="7772400" cy="761999"/>
          </a:xfrm>
        </p:spPr>
        <p:txBody>
          <a:bodyPr/>
          <a:lstStyle/>
          <a:p>
            <a:r>
              <a:rPr lang="en-US" dirty="0" smtClean="0"/>
              <a:t>Examples &amp; Explanations</a:t>
            </a:r>
            <a:endParaRPr lang="en-US" dirty="0"/>
          </a:p>
        </p:txBody>
      </p:sp>
      <p:sp>
        <p:nvSpPr>
          <p:cNvPr id="3" name="Subtitle 2"/>
          <p:cNvSpPr>
            <a:spLocks noGrp="1"/>
          </p:cNvSpPr>
          <p:nvPr>
            <p:ph type="subTitle" idx="1"/>
          </p:nvPr>
        </p:nvSpPr>
        <p:spPr>
          <a:xfrm>
            <a:off x="457200" y="1295400"/>
            <a:ext cx="8382000" cy="4724400"/>
          </a:xfrm>
        </p:spPr>
        <p:txBody>
          <a:bodyPr/>
          <a:lstStyle/>
          <a:p>
            <a:pPr algn="l"/>
            <a:r>
              <a:rPr lang="en-US" dirty="0" smtClean="0">
                <a:solidFill>
                  <a:schemeClr val="tx1"/>
                </a:solidFill>
              </a:rPr>
              <a:t>Graphing p(t) and n(t):</a:t>
            </a:r>
          </a:p>
          <a:p>
            <a:pPr algn="l"/>
            <a:endParaRPr lang="en-US" dirty="0" smtClean="0">
              <a:solidFill>
                <a:schemeClr val="tx1"/>
              </a:solidFill>
            </a:endParaRPr>
          </a:p>
          <a:p>
            <a:pPr algn="l"/>
            <a:endParaRPr lang="en-US" dirty="0" smtClean="0">
              <a:solidFill>
                <a:schemeClr val="tx1"/>
              </a:solidFill>
            </a:endParaRPr>
          </a:p>
          <a:p>
            <a:pPr algn="l"/>
            <a:endParaRPr lang="en-US" dirty="0" smtClean="0">
              <a:solidFill>
                <a:schemeClr val="tx1"/>
              </a:solidFill>
            </a:endParaRPr>
          </a:p>
          <a:p>
            <a:pPr algn="l"/>
            <a:endParaRPr lang="en-US" dirty="0" smtClean="0">
              <a:solidFill>
                <a:schemeClr val="tx1"/>
              </a:solidFill>
            </a:endParaRPr>
          </a:p>
          <a:p>
            <a:pPr algn="l"/>
            <a:endParaRPr lang="en-US" dirty="0" smtClean="0">
              <a:solidFill>
                <a:schemeClr val="tx1"/>
              </a:solidFill>
            </a:endParaRPr>
          </a:p>
          <a:p>
            <a:pPr algn="l"/>
            <a:r>
              <a:rPr lang="en-US" dirty="0" smtClean="0">
                <a:solidFill>
                  <a:schemeClr val="tx1"/>
                </a:solidFill>
              </a:rPr>
              <a:t>We see that a food shortage will occur in about 103 years.</a:t>
            </a:r>
            <a:endParaRPr lang="en-US" dirty="0">
              <a:solidFill>
                <a:schemeClr val="tx1"/>
              </a:solidFill>
            </a:endParaRPr>
          </a:p>
        </p:txBody>
      </p:sp>
      <p:pic>
        <p:nvPicPr>
          <p:cNvPr id="4"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543800" y="1524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5123" name="Picture 3"/>
          <p:cNvPicPr>
            <a:picLocks noChangeAspect="1" noChangeArrowheads="1"/>
          </p:cNvPicPr>
          <p:nvPr/>
        </p:nvPicPr>
        <p:blipFill>
          <a:blip r:embed="rId4" cstate="print"/>
          <a:srcRect/>
          <a:stretch>
            <a:fillRect/>
          </a:stretch>
        </p:blipFill>
        <p:spPr bwMode="auto">
          <a:xfrm>
            <a:off x="2057400" y="1981200"/>
            <a:ext cx="4672853" cy="2667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457201"/>
            <a:ext cx="7772400" cy="761999"/>
          </a:xfrm>
        </p:spPr>
        <p:txBody>
          <a:bodyPr/>
          <a:lstStyle/>
          <a:p>
            <a:r>
              <a:rPr lang="en-US" dirty="0" smtClean="0"/>
              <a:t>Examples &amp; Explanations</a:t>
            </a:r>
            <a:endParaRPr lang="en-US" dirty="0"/>
          </a:p>
        </p:txBody>
      </p:sp>
      <p:sp>
        <p:nvSpPr>
          <p:cNvPr id="3" name="Subtitle 2"/>
          <p:cNvSpPr>
            <a:spLocks noGrp="1"/>
          </p:cNvSpPr>
          <p:nvPr>
            <p:ph type="subTitle" idx="1"/>
          </p:nvPr>
        </p:nvSpPr>
        <p:spPr>
          <a:xfrm>
            <a:off x="457200" y="1295400"/>
            <a:ext cx="8382000" cy="3962400"/>
          </a:xfrm>
        </p:spPr>
        <p:txBody>
          <a:bodyPr/>
          <a:lstStyle/>
          <a:p>
            <a:pPr algn="l"/>
            <a:r>
              <a:rPr lang="en-US" sz="2400" dirty="0" smtClean="0">
                <a:solidFill>
                  <a:schemeClr val="tx1"/>
                </a:solidFill>
              </a:rPr>
              <a:t>State whether the quantity is changing in a linear or exponential fashion.</a:t>
            </a:r>
          </a:p>
          <a:p>
            <a:pPr algn="l"/>
            <a:r>
              <a:rPr lang="en-US" sz="2400" dirty="0" smtClean="0">
                <a:solidFill>
                  <a:schemeClr val="tx1"/>
                </a:solidFill>
              </a:rPr>
              <a:t> </a:t>
            </a:r>
          </a:p>
          <a:p>
            <a:pPr marL="457200" lvl="0" indent="-457200" algn="l">
              <a:buFont typeface="+mj-lt"/>
              <a:buAutoNum type="alphaUcPeriod"/>
            </a:pPr>
            <a:r>
              <a:rPr lang="en-US" sz="2400" dirty="0" smtClean="0">
                <a:solidFill>
                  <a:schemeClr val="tx1"/>
                </a:solidFill>
              </a:rPr>
              <a:t>A savings account, which earns no interest, receives a deposit of $723 per month.</a:t>
            </a:r>
          </a:p>
          <a:p>
            <a:pPr marL="457200" lvl="0" indent="-457200" algn="l">
              <a:buFont typeface="+mj-lt"/>
              <a:buAutoNum type="alphaUcPeriod"/>
            </a:pPr>
            <a:r>
              <a:rPr lang="en-US" sz="2400" dirty="0" smtClean="0">
                <a:solidFill>
                  <a:schemeClr val="tx1"/>
                </a:solidFill>
              </a:rPr>
              <a:t>The value of a machine depreciates by 17% per year.</a:t>
            </a:r>
          </a:p>
          <a:p>
            <a:pPr marL="457200" lvl="0" indent="-457200" algn="l">
              <a:buFont typeface="+mj-lt"/>
              <a:buAutoNum type="alphaUcPeriod"/>
            </a:pPr>
            <a:r>
              <a:rPr lang="en-US" sz="2400" dirty="0" smtClean="0">
                <a:solidFill>
                  <a:schemeClr val="tx1"/>
                </a:solidFill>
              </a:rPr>
              <a:t>Every week, 9/10 of a radioactive substance remains from the beginning of the week.</a:t>
            </a:r>
          </a:p>
          <a:p>
            <a:pPr marL="457200" lvl="0" indent="-457200" algn="l">
              <a:buFont typeface="+mj-lt"/>
              <a:buAutoNum type="alphaUcPeriod"/>
            </a:pPr>
            <a:r>
              <a:rPr lang="en-US" sz="2400" dirty="0" smtClean="0">
                <a:solidFill>
                  <a:schemeClr val="tx1"/>
                </a:solidFill>
              </a:rPr>
              <a:t>A liter of water evaporates from a swimming pool every day.</a:t>
            </a:r>
          </a:p>
          <a:p>
            <a:pPr marL="457200" lvl="0" indent="-457200" algn="l">
              <a:buFont typeface="+mj-lt"/>
              <a:buAutoNum type="alphaUcPeriod"/>
            </a:pPr>
            <a:r>
              <a:rPr lang="en-US" sz="2400" dirty="0" smtClean="0">
                <a:solidFill>
                  <a:schemeClr val="tx1"/>
                </a:solidFill>
              </a:rPr>
              <a:t>Every 124 minutes, ½ of a drug dosage remains in the body.</a:t>
            </a:r>
          </a:p>
          <a:p>
            <a:pPr algn="l"/>
            <a:endParaRPr lang="en-US" dirty="0">
              <a:solidFill>
                <a:schemeClr val="tx1"/>
              </a:solidFill>
            </a:endParaRPr>
          </a:p>
        </p:txBody>
      </p:sp>
      <p:pic>
        <p:nvPicPr>
          <p:cNvPr id="4"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543800" y="1524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5" name="TextBox 4"/>
          <p:cNvSpPr txBox="1"/>
          <p:nvPr/>
        </p:nvSpPr>
        <p:spPr>
          <a:xfrm>
            <a:off x="381000" y="5715000"/>
            <a:ext cx="5963492" cy="369332"/>
          </a:xfrm>
          <a:prstGeom prst="rect">
            <a:avLst/>
          </a:prstGeom>
          <a:noFill/>
        </p:spPr>
        <p:txBody>
          <a:bodyPr wrap="none" rtlCol="0">
            <a:spAutoFit/>
          </a:bodyPr>
          <a:lstStyle/>
          <a:p>
            <a:r>
              <a:rPr lang="en-US" dirty="0" smtClean="0">
                <a:latin typeface="+mn-lt"/>
              </a:rPr>
              <a:t>Adapted from Illustrative Mathematics: F-LE.1 Linear or exponential?</a:t>
            </a:r>
            <a:endParaRPr lang="en-US" dirty="0">
              <a:latin typeface="+mn-lt"/>
            </a:endParaRPr>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457201"/>
            <a:ext cx="7772400" cy="761999"/>
          </a:xfrm>
        </p:spPr>
        <p:txBody>
          <a:bodyPr/>
          <a:lstStyle/>
          <a:p>
            <a:r>
              <a:rPr lang="en-US" dirty="0" smtClean="0"/>
              <a:t>Examples &amp; Explanations</a:t>
            </a:r>
            <a:endParaRPr lang="en-US" dirty="0"/>
          </a:p>
        </p:txBody>
      </p:sp>
      <p:sp>
        <p:nvSpPr>
          <p:cNvPr id="3" name="Subtitle 2"/>
          <p:cNvSpPr>
            <a:spLocks noGrp="1"/>
          </p:cNvSpPr>
          <p:nvPr>
            <p:ph type="subTitle" idx="1"/>
          </p:nvPr>
        </p:nvSpPr>
        <p:spPr>
          <a:xfrm>
            <a:off x="457200" y="1676400"/>
            <a:ext cx="8382000" cy="4343400"/>
          </a:xfrm>
        </p:spPr>
        <p:txBody>
          <a:bodyPr/>
          <a:lstStyle/>
          <a:p>
            <a:r>
              <a:rPr lang="en-US" u="sng" dirty="0" smtClean="0">
                <a:hlinkClick r:id="rId3"/>
              </a:rPr>
              <a:t>http://www.youtube.com/watch?v=XWFRMduDZwA</a:t>
            </a:r>
            <a:endParaRPr lang="en-US" dirty="0">
              <a:solidFill>
                <a:schemeClr val="tx1"/>
              </a:solidFill>
            </a:endParaRPr>
          </a:p>
        </p:txBody>
      </p:sp>
      <p:pic>
        <p:nvPicPr>
          <p:cNvPr id="4" name="Picture 2" descr="C:\Users\Janet Wyche\AppData\Local\Temp\notesCB2CD5\CCGPS_LogoAPPLE2.jpg"/>
          <p:cNvPicPr>
            <a:picLocks noChangeAspect="1" noChangeArrowheads="1"/>
          </p:cNvPicPr>
          <p:nvPr/>
        </p:nvPicPr>
        <p:blipFill>
          <a:blip r:embed="rId4" cstate="print"/>
          <a:srcRect/>
          <a:stretch>
            <a:fillRect/>
          </a:stretch>
        </p:blipFill>
        <p:spPr bwMode="auto">
          <a:xfrm>
            <a:off x="7543800" y="1524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28601"/>
            <a:ext cx="7772400" cy="761999"/>
          </a:xfrm>
        </p:spPr>
        <p:txBody>
          <a:bodyPr/>
          <a:lstStyle/>
          <a:p>
            <a:r>
              <a:rPr lang="en-US" dirty="0" smtClean="0">
                <a:latin typeface="Arial Narrow" pitchFamily="34" charset="0"/>
              </a:rPr>
              <a:t>Misconception?</a:t>
            </a:r>
            <a:endParaRPr lang="en-US" dirty="0">
              <a:latin typeface="Arial Narrow" pitchFamily="34" charset="0"/>
            </a:endParaRPr>
          </a:p>
        </p:txBody>
      </p:sp>
      <p:sp>
        <p:nvSpPr>
          <p:cNvPr id="3" name="Subtitle 2"/>
          <p:cNvSpPr>
            <a:spLocks noGrp="1"/>
          </p:cNvSpPr>
          <p:nvPr>
            <p:ph type="subTitle" idx="1"/>
          </p:nvPr>
        </p:nvSpPr>
        <p:spPr>
          <a:xfrm>
            <a:off x="228600" y="1143000"/>
            <a:ext cx="8686800" cy="4953000"/>
          </a:xfrm>
        </p:spPr>
        <p:txBody>
          <a:bodyPr/>
          <a:lstStyle/>
          <a:p>
            <a:pPr algn="l"/>
            <a:r>
              <a:rPr lang="en-US" sz="2800" dirty="0" smtClean="0">
                <a:solidFill>
                  <a:schemeClr val="tx1"/>
                </a:solidFill>
              </a:rPr>
              <a:t> </a:t>
            </a:r>
            <a:endParaRPr lang="en-US" sz="2400" dirty="0" smtClean="0">
              <a:solidFill>
                <a:schemeClr val="tx1"/>
              </a:solidFill>
            </a:endParaRPr>
          </a:p>
          <a:p>
            <a:pPr algn="l"/>
            <a:endParaRPr lang="en-US" dirty="0" smtClean="0">
              <a:solidFill>
                <a:schemeClr val="tx1"/>
              </a:solidFill>
            </a:endParaRPr>
          </a:p>
          <a:p>
            <a:pPr algn="l"/>
            <a:endParaRPr lang="en-US" dirty="0" smtClean="0">
              <a:solidFill>
                <a:schemeClr val="tx1"/>
              </a:solidFill>
            </a:endParaRPr>
          </a:p>
          <a:p>
            <a:pPr algn="l"/>
            <a:endParaRPr lang="en-US" dirty="0" smtClean="0">
              <a:solidFill>
                <a:schemeClr val="tx1"/>
              </a:solidFill>
            </a:endParaRPr>
          </a:p>
          <a:p>
            <a:pPr algn="l"/>
            <a:endParaRPr lang="en-US" dirty="0" smtClean="0">
              <a:solidFill>
                <a:schemeClr val="tx1"/>
              </a:solidFill>
            </a:endParaRPr>
          </a:p>
          <a:p>
            <a:pPr algn="l"/>
            <a:endParaRPr lang="en-US" dirty="0" smtClean="0">
              <a:solidFill>
                <a:schemeClr val="tx1"/>
              </a:solidFill>
            </a:endParaRPr>
          </a:p>
          <a:p>
            <a:pPr algn="l"/>
            <a:endParaRPr lang="en-US" dirty="0" smtClean="0">
              <a:solidFill>
                <a:schemeClr val="tx1"/>
              </a:solidFill>
            </a:endParaRPr>
          </a:p>
          <a:p>
            <a:pPr algn="l"/>
            <a:endParaRPr lang="en-US" sz="1800" dirty="0" smtClean="0">
              <a:solidFill>
                <a:schemeClr val="tx1"/>
              </a:solidFill>
            </a:endParaRPr>
          </a:p>
          <a:p>
            <a:pPr algn="l"/>
            <a:r>
              <a:rPr lang="en-US" sz="1800" dirty="0" smtClean="0">
                <a:solidFill>
                  <a:schemeClr val="tx1"/>
                </a:solidFill>
              </a:rPr>
              <a:t>Richard Benson:  </a:t>
            </a:r>
            <a:r>
              <a:rPr lang="en-US" sz="1800" i="1" dirty="0" smtClean="0">
                <a:solidFill>
                  <a:schemeClr val="tx1"/>
                </a:solidFill>
              </a:rPr>
              <a:t>The Very Best Totally Wrong Answers</a:t>
            </a:r>
          </a:p>
        </p:txBody>
      </p:sp>
      <p:pic>
        <p:nvPicPr>
          <p:cNvPr id="4"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696200" y="1524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4098" name="Picture 2"/>
          <p:cNvPicPr>
            <a:picLocks noChangeAspect="1" noChangeArrowheads="1"/>
          </p:cNvPicPr>
          <p:nvPr/>
        </p:nvPicPr>
        <p:blipFill>
          <a:blip r:embed="rId4" cstate="print"/>
          <a:srcRect/>
          <a:stretch>
            <a:fillRect/>
          </a:stretch>
        </p:blipFill>
        <p:spPr bwMode="auto">
          <a:xfrm>
            <a:off x="1600200" y="1066800"/>
            <a:ext cx="5829300" cy="4165339"/>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457201"/>
            <a:ext cx="7772400" cy="533399"/>
          </a:xfrm>
        </p:spPr>
        <p:txBody>
          <a:bodyPr/>
          <a:lstStyle/>
          <a:p>
            <a:r>
              <a:rPr lang="en-US" dirty="0" smtClean="0">
                <a:latin typeface="Arial Narrow" pitchFamily="34" charset="0"/>
              </a:rPr>
              <a:t>Assessment</a:t>
            </a:r>
            <a:endParaRPr lang="en-US" dirty="0">
              <a:latin typeface="Arial Narrow" pitchFamily="34" charset="0"/>
            </a:endParaRPr>
          </a:p>
        </p:txBody>
      </p:sp>
      <p:sp>
        <p:nvSpPr>
          <p:cNvPr id="3" name="Subtitle 2"/>
          <p:cNvSpPr>
            <a:spLocks noGrp="1"/>
          </p:cNvSpPr>
          <p:nvPr>
            <p:ph type="subTitle" idx="1"/>
          </p:nvPr>
        </p:nvSpPr>
        <p:spPr>
          <a:xfrm>
            <a:off x="228600" y="1066800"/>
            <a:ext cx="8915400" cy="4953000"/>
          </a:xfrm>
        </p:spPr>
        <p:txBody>
          <a:bodyPr/>
          <a:lstStyle/>
          <a:p>
            <a:r>
              <a:rPr lang="en-US" sz="3600" dirty="0" smtClean="0">
                <a:solidFill>
                  <a:schemeClr val="tx1"/>
                </a:solidFill>
                <a:latin typeface="Arial Narrow" pitchFamily="34" charset="0"/>
              </a:rPr>
              <a:t>How might it look?</a:t>
            </a:r>
          </a:p>
          <a:p>
            <a:pPr algn="l">
              <a:buFont typeface="Arial" pitchFamily="34" charset="0"/>
              <a:buChar char="•"/>
            </a:pPr>
            <a:r>
              <a:rPr lang="en-US" dirty="0" smtClean="0">
                <a:solidFill>
                  <a:schemeClr val="tx1"/>
                </a:solidFill>
                <a:latin typeface="Arial Narrow" pitchFamily="34" charset="0"/>
              </a:rPr>
              <a:t> </a:t>
            </a:r>
            <a:r>
              <a:rPr lang="en-US" sz="2800" dirty="0" smtClean="0">
                <a:solidFill>
                  <a:schemeClr val="tx1"/>
                </a:solidFill>
                <a:latin typeface="Arial Narrow" pitchFamily="34" charset="0"/>
              </a:rPr>
              <a:t>Mathematics Assessment Project - </a:t>
            </a:r>
          </a:p>
          <a:p>
            <a:pPr lvl="1" algn="l"/>
            <a:r>
              <a:rPr lang="en-US" sz="2400" dirty="0" smtClean="0">
                <a:solidFill>
                  <a:schemeClr val="tx1"/>
                </a:solidFill>
                <a:latin typeface="Arial Narrow" pitchFamily="34" charset="0"/>
                <a:hlinkClick r:id="rId3"/>
              </a:rPr>
              <a:t>http://map.mathshell.org/materials/tests.php</a:t>
            </a:r>
            <a:endParaRPr lang="en-US" sz="2400" dirty="0" smtClean="0">
              <a:solidFill>
                <a:schemeClr val="tx1"/>
              </a:solidFill>
              <a:latin typeface="Arial Narrow" pitchFamily="34" charset="0"/>
            </a:endParaRPr>
          </a:p>
          <a:p>
            <a:pPr algn="l">
              <a:buFont typeface="Arial" pitchFamily="34" charset="0"/>
              <a:buChar char="•"/>
            </a:pPr>
            <a:r>
              <a:rPr lang="en-US" dirty="0" smtClean="0">
                <a:solidFill>
                  <a:schemeClr val="tx1"/>
                </a:solidFill>
                <a:latin typeface="Arial Narrow" pitchFamily="34" charset="0"/>
              </a:rPr>
              <a:t> </a:t>
            </a:r>
            <a:r>
              <a:rPr lang="en-US" sz="2800" dirty="0" smtClean="0">
                <a:solidFill>
                  <a:schemeClr val="tx1"/>
                </a:solidFill>
                <a:latin typeface="Arial Narrow" pitchFamily="34" charset="0"/>
              </a:rPr>
              <a:t>Illustrative Mathematics - </a:t>
            </a:r>
            <a:r>
              <a:rPr lang="en-US" sz="2400" dirty="0" smtClean="0">
                <a:solidFill>
                  <a:schemeClr val="tx1"/>
                </a:solidFill>
                <a:latin typeface="Arial Narrow" pitchFamily="34" charset="0"/>
                <a:hlinkClick r:id="rId4"/>
              </a:rPr>
              <a:t>http://illustrativemathematics.org/</a:t>
            </a:r>
            <a:r>
              <a:rPr lang="en-US" sz="2400" dirty="0" smtClean="0">
                <a:solidFill>
                  <a:schemeClr val="tx1"/>
                </a:solidFill>
                <a:latin typeface="Arial Narrow" pitchFamily="34" charset="0"/>
              </a:rPr>
              <a:t> </a:t>
            </a:r>
          </a:p>
          <a:p>
            <a:pPr algn="l">
              <a:buFont typeface="Arial" pitchFamily="34" charset="0"/>
              <a:buChar char="•"/>
            </a:pPr>
            <a:r>
              <a:rPr lang="en-US" sz="3000" dirty="0" smtClean="0">
                <a:solidFill>
                  <a:schemeClr val="tx1"/>
                </a:solidFill>
                <a:latin typeface="Arial Narrow" pitchFamily="34" charset="0"/>
              </a:rPr>
              <a:t> </a:t>
            </a:r>
            <a:r>
              <a:rPr lang="en-US" sz="2800" dirty="0" smtClean="0">
                <a:solidFill>
                  <a:schemeClr val="tx1"/>
                </a:solidFill>
                <a:latin typeface="Arial Narrow" pitchFamily="34" charset="0"/>
              </a:rPr>
              <a:t>Dana Center’s CCSS Toolbox: PARCC Prototype Project - </a:t>
            </a:r>
            <a:r>
              <a:rPr lang="en-US" sz="2400" dirty="0" smtClean="0">
                <a:solidFill>
                  <a:schemeClr val="tx1"/>
                </a:solidFill>
                <a:latin typeface="Arial Narrow" pitchFamily="34" charset="0"/>
                <a:hlinkClick r:id="rId5"/>
              </a:rPr>
              <a:t>http://www.ccsstoolbox.org/</a:t>
            </a:r>
            <a:r>
              <a:rPr lang="en-US" sz="2400" dirty="0" smtClean="0">
                <a:solidFill>
                  <a:schemeClr val="tx1"/>
                </a:solidFill>
                <a:latin typeface="Arial Narrow" pitchFamily="34" charset="0"/>
              </a:rPr>
              <a:t> </a:t>
            </a:r>
          </a:p>
          <a:p>
            <a:pPr algn="l">
              <a:buFont typeface="Arial" pitchFamily="34" charset="0"/>
              <a:buChar char="•"/>
            </a:pPr>
            <a:r>
              <a:rPr lang="en-US" sz="3000" dirty="0" smtClean="0">
                <a:solidFill>
                  <a:schemeClr val="tx1"/>
                </a:solidFill>
                <a:latin typeface="Arial Narrow" pitchFamily="34" charset="0"/>
              </a:rPr>
              <a:t> </a:t>
            </a:r>
            <a:r>
              <a:rPr lang="en-US" sz="2800" dirty="0" smtClean="0">
                <a:solidFill>
                  <a:schemeClr val="tx1"/>
                </a:solidFill>
                <a:latin typeface="Arial Narrow" pitchFamily="34" charset="0"/>
              </a:rPr>
              <a:t>Online Assessment System - </a:t>
            </a:r>
            <a:r>
              <a:rPr lang="en-US" sz="2400" dirty="0" smtClean="0">
                <a:solidFill>
                  <a:schemeClr val="tx1"/>
                </a:solidFill>
                <a:latin typeface="Arial Narrow" pitchFamily="34" charset="0"/>
                <a:hlinkClick r:id="rId6"/>
              </a:rPr>
              <a:t>http://www.gadoe.org/Curriculum-Instruction-and-Assessment/Assessment/Pages/OAS.aspx</a:t>
            </a:r>
            <a:endParaRPr lang="en-US" sz="2400" dirty="0" smtClean="0">
              <a:solidFill>
                <a:schemeClr val="tx1"/>
              </a:solidFill>
              <a:latin typeface="Arial Narrow" pitchFamily="34" charset="0"/>
            </a:endParaRPr>
          </a:p>
          <a:p>
            <a:pPr algn="l">
              <a:buFont typeface="Arial" pitchFamily="34" charset="0"/>
              <a:buChar char="•"/>
            </a:pPr>
            <a:endParaRPr lang="en-US" sz="2400" dirty="0" smtClean="0">
              <a:solidFill>
                <a:schemeClr val="tx1"/>
              </a:solidFill>
              <a:latin typeface="Arial Narrow" pitchFamily="34" charset="0"/>
            </a:endParaRPr>
          </a:p>
          <a:p>
            <a:pPr algn="l"/>
            <a:endParaRPr lang="en-US" dirty="0" smtClean="0">
              <a:solidFill>
                <a:schemeClr val="tx1"/>
              </a:solidFill>
            </a:endParaRPr>
          </a:p>
        </p:txBody>
      </p:sp>
      <p:pic>
        <p:nvPicPr>
          <p:cNvPr id="4" name="Picture 2" descr="C:\Users\Janet Wyche\AppData\Local\Temp\notesCB2CD5\CCGPS_LogoAPPLE2.jpg"/>
          <p:cNvPicPr>
            <a:picLocks noChangeAspect="1" noChangeArrowheads="1"/>
          </p:cNvPicPr>
          <p:nvPr/>
        </p:nvPicPr>
        <p:blipFill>
          <a:blip r:embed="rId7" cstate="print"/>
          <a:srcRect/>
          <a:stretch>
            <a:fillRect/>
          </a:stretch>
        </p:blipFill>
        <p:spPr bwMode="auto">
          <a:xfrm>
            <a:off x="7543800" y="1524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sz="8800" dirty="0" smtClean="0"/>
              <a:t>Race to the Top</a:t>
            </a:r>
            <a:endParaRPr lang="en-US" sz="8800" dirty="0"/>
          </a:p>
        </p:txBody>
      </p:sp>
      <p:sp>
        <p:nvSpPr>
          <p:cNvPr id="3" name="Subtitle 2"/>
          <p:cNvSpPr>
            <a:spLocks noGrp="1"/>
          </p:cNvSpPr>
          <p:nvPr>
            <p:ph type="subTitle" idx="1"/>
          </p:nvPr>
        </p:nvSpPr>
        <p:spPr/>
        <p:txBody>
          <a:bodyPr/>
          <a:lstStyle/>
          <a:p>
            <a:r>
              <a:rPr lang="en-US" dirty="0" smtClean="0">
                <a:solidFill>
                  <a:schemeClr val="tx1"/>
                </a:solidFill>
              </a:rPr>
              <a:t>Assessment Toolbox</a:t>
            </a:r>
          </a:p>
          <a:p>
            <a:r>
              <a:rPr lang="en-US" dirty="0" smtClean="0">
                <a:solidFill>
                  <a:schemeClr val="tx1"/>
                </a:solidFill>
              </a:rPr>
              <a:t>Update Fall 2012</a:t>
            </a:r>
            <a:endParaRPr lang="en-US" dirty="0">
              <a:solidFill>
                <a:schemeClr val="tx1"/>
              </a:solidFill>
            </a:endParaRPr>
          </a:p>
        </p:txBody>
      </p:sp>
    </p:spTree>
    <p:extLst>
      <p:ext uri="{BB962C8B-B14F-4D97-AF65-F5344CB8AC3E}">
        <p14:creationId xmlns:p14="http://schemas.microsoft.com/office/powerpoint/2010/main" xmlns="" val="2659858156"/>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title"/>
          </p:nvPr>
        </p:nvSpPr>
        <p:spPr>
          <a:xfrm>
            <a:off x="457200" y="274638"/>
            <a:ext cx="8229600" cy="639762"/>
          </a:xfrm>
        </p:spPr>
        <p:txBody>
          <a:bodyPr>
            <a:normAutofit fontScale="90000"/>
          </a:bodyPr>
          <a:lstStyle/>
          <a:p>
            <a:r>
              <a:rPr lang="en-US" b="1" smtClean="0">
                <a:solidFill>
                  <a:srgbClr val="00B050"/>
                </a:solidFill>
              </a:rPr>
              <a:t>RT3 Assessment Initiatives</a:t>
            </a:r>
          </a:p>
        </p:txBody>
      </p:sp>
      <p:sp>
        <p:nvSpPr>
          <p:cNvPr id="7171" name="Content Placeholder 2"/>
          <p:cNvSpPr>
            <a:spLocks noGrp="1"/>
          </p:cNvSpPr>
          <p:nvPr>
            <p:ph idx="1"/>
          </p:nvPr>
        </p:nvSpPr>
        <p:spPr>
          <a:xfrm>
            <a:off x="457200" y="1295400"/>
            <a:ext cx="8534400" cy="4830763"/>
          </a:xfrm>
        </p:spPr>
        <p:txBody>
          <a:bodyPr/>
          <a:lstStyle/>
          <a:p>
            <a:r>
              <a:rPr lang="en-US" dirty="0" smtClean="0"/>
              <a:t>Purpose </a:t>
            </a:r>
          </a:p>
          <a:p>
            <a:pPr lvl="1"/>
            <a:r>
              <a:rPr lang="en-US" dirty="0" smtClean="0"/>
              <a:t>To support teachers in preparing the students for the Common Core Assessment that is to occur in spring 2015</a:t>
            </a:r>
          </a:p>
          <a:p>
            <a:pPr lvl="1"/>
            <a:r>
              <a:rPr lang="en-US" dirty="0" smtClean="0"/>
              <a:t>To provide assessment resources that reflect the rigor of the CCGPS</a:t>
            </a:r>
          </a:p>
          <a:p>
            <a:pPr lvl="1"/>
            <a:r>
              <a:rPr lang="en-US" dirty="0" smtClean="0"/>
              <a:t>To balance the use of formative and summative assessments in the classroom</a:t>
            </a:r>
          </a:p>
        </p:txBody>
      </p:sp>
      <p:sp>
        <p:nvSpPr>
          <p:cNvPr id="4" name="Slide Number Placeholder 3"/>
          <p:cNvSpPr>
            <a:spLocks noGrp="1"/>
          </p:cNvSpPr>
          <p:nvPr>
            <p:ph type="sldNum" sz="quarter" idx="11"/>
          </p:nvPr>
        </p:nvSpPr>
        <p:spPr/>
        <p:txBody>
          <a:bodyPr/>
          <a:lstStyle/>
          <a:p>
            <a:pPr>
              <a:defRPr/>
            </a:pPr>
            <a:fld id="{24C61611-03B3-4AC8-9F19-11314C4120B3}" type="slidenum">
              <a:rPr lang="en-US" smtClean="0"/>
              <a:pPr>
                <a:defRPr/>
              </a:pPr>
              <a:t>47</a:t>
            </a:fld>
            <a:endParaRPr lang="en-US"/>
          </a:p>
        </p:txBody>
      </p:sp>
    </p:spTree>
    <p:custDataLst>
      <p:tags r:id="rId1"/>
    </p:custDataLst>
    <p:extLst>
      <p:ext uri="{BB962C8B-B14F-4D97-AF65-F5344CB8AC3E}">
        <p14:creationId xmlns:p14="http://schemas.microsoft.com/office/powerpoint/2010/main" xmlns="" val="3195096440"/>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a:xfrm>
            <a:off x="457200" y="274638"/>
            <a:ext cx="8229600" cy="639762"/>
          </a:xfrm>
        </p:spPr>
        <p:txBody>
          <a:bodyPr>
            <a:normAutofit fontScale="90000"/>
          </a:bodyPr>
          <a:lstStyle/>
          <a:p>
            <a:r>
              <a:rPr lang="en-US" b="1" smtClean="0">
                <a:solidFill>
                  <a:srgbClr val="00B050"/>
                </a:solidFill>
              </a:rPr>
              <a:t>RT3 Assessment Initiatives</a:t>
            </a:r>
          </a:p>
        </p:txBody>
      </p:sp>
      <p:sp>
        <p:nvSpPr>
          <p:cNvPr id="8195" name="Content Placeholder 2"/>
          <p:cNvSpPr>
            <a:spLocks noGrp="1"/>
          </p:cNvSpPr>
          <p:nvPr>
            <p:ph idx="1"/>
          </p:nvPr>
        </p:nvSpPr>
        <p:spPr>
          <a:xfrm>
            <a:off x="457200" y="990600"/>
            <a:ext cx="8534400" cy="5135563"/>
          </a:xfrm>
        </p:spPr>
        <p:txBody>
          <a:bodyPr/>
          <a:lstStyle/>
          <a:p>
            <a:r>
              <a:rPr lang="en-US" dirty="0" smtClean="0"/>
              <a:t>Development of a three-prong toolkit to support teachers and districts and to promote student learning</a:t>
            </a:r>
          </a:p>
          <a:p>
            <a:pPr lvl="1"/>
            <a:r>
              <a:rPr lang="en-US" dirty="0" smtClean="0"/>
              <a:t>A professional development opportunity that focuses on assessment literacy</a:t>
            </a:r>
          </a:p>
          <a:p>
            <a:pPr lvl="1"/>
            <a:r>
              <a:rPr lang="en-US" dirty="0" smtClean="0"/>
              <a:t>A set of benchmarks in ELA, Math, and selected grades for Science and Social Studies</a:t>
            </a:r>
          </a:p>
          <a:p>
            <a:pPr lvl="1"/>
            <a:r>
              <a:rPr lang="en-US" b="1" dirty="0" smtClean="0">
                <a:solidFill>
                  <a:srgbClr val="FF0000"/>
                </a:solidFill>
              </a:rPr>
              <a:t>An expansive bank of formative assessment items/tasks based on CCGPS in ELA and Math as a teacher resource</a:t>
            </a:r>
          </a:p>
        </p:txBody>
      </p:sp>
      <p:sp>
        <p:nvSpPr>
          <p:cNvPr id="4" name="Slide Number Placeholder 3"/>
          <p:cNvSpPr>
            <a:spLocks noGrp="1"/>
          </p:cNvSpPr>
          <p:nvPr>
            <p:ph type="sldNum" sz="quarter" idx="11"/>
          </p:nvPr>
        </p:nvSpPr>
        <p:spPr/>
        <p:txBody>
          <a:bodyPr/>
          <a:lstStyle/>
          <a:p>
            <a:pPr>
              <a:defRPr/>
            </a:pPr>
            <a:fld id="{A9DC784B-D89A-4E06-A1CF-034EFF9E0B73}" type="slidenum">
              <a:rPr lang="en-US" smtClean="0"/>
              <a:pPr>
                <a:defRPr/>
              </a:pPr>
              <a:t>48</a:t>
            </a:fld>
            <a:endParaRPr lang="en-US"/>
          </a:p>
        </p:txBody>
      </p:sp>
    </p:spTree>
    <p:custDataLst>
      <p:tags r:id="rId1"/>
    </p:custDataLst>
    <p:extLst>
      <p:ext uri="{BB962C8B-B14F-4D97-AF65-F5344CB8AC3E}">
        <p14:creationId xmlns:p14="http://schemas.microsoft.com/office/powerpoint/2010/main" xmlns="" val="4159627804"/>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p:txBody>
          <a:bodyPr/>
          <a:lstStyle/>
          <a:p>
            <a:r>
              <a:rPr lang="en-US" b="1" smtClean="0">
                <a:solidFill>
                  <a:srgbClr val="00B050"/>
                </a:solidFill>
              </a:rPr>
              <a:t>Formative Assessment</a:t>
            </a:r>
          </a:p>
        </p:txBody>
      </p:sp>
      <p:sp>
        <p:nvSpPr>
          <p:cNvPr id="18435" name="Content Placeholder 2"/>
          <p:cNvSpPr>
            <a:spLocks noGrp="1"/>
          </p:cNvSpPr>
          <p:nvPr>
            <p:ph idx="1"/>
          </p:nvPr>
        </p:nvSpPr>
        <p:spPr>
          <a:xfrm>
            <a:off x="457200" y="1295400"/>
            <a:ext cx="8229600" cy="4525963"/>
          </a:xfrm>
        </p:spPr>
        <p:txBody>
          <a:bodyPr/>
          <a:lstStyle/>
          <a:p>
            <a:r>
              <a:rPr lang="en-US" sz="2400" smtClean="0"/>
              <a:t>Conducted during instruction (lesson, unit, etc.)</a:t>
            </a:r>
          </a:p>
          <a:p>
            <a:r>
              <a:rPr lang="en-US" sz="2400" smtClean="0"/>
              <a:t>Identifies student strengths and weaknesses</a:t>
            </a:r>
          </a:p>
          <a:p>
            <a:r>
              <a:rPr lang="en-US" sz="2400" smtClean="0"/>
              <a:t>Helps teacher determine next steps</a:t>
            </a:r>
          </a:p>
          <a:p>
            <a:pPr lvl="1"/>
            <a:r>
              <a:rPr lang="en-US" sz="2400" smtClean="0"/>
              <a:t>Review</a:t>
            </a:r>
          </a:p>
          <a:p>
            <a:pPr lvl="1"/>
            <a:r>
              <a:rPr lang="en-US" sz="2400" smtClean="0"/>
              <a:t>Differentiation</a:t>
            </a:r>
          </a:p>
          <a:p>
            <a:pPr lvl="1"/>
            <a:r>
              <a:rPr lang="en-US" sz="2400" smtClean="0"/>
              <a:t>Continuation </a:t>
            </a:r>
          </a:p>
          <a:p>
            <a:r>
              <a:rPr lang="en-US" sz="2400" smtClean="0"/>
              <a:t>Supplies information to provide students with detailed feedback</a:t>
            </a:r>
          </a:p>
          <a:p>
            <a:r>
              <a:rPr lang="en-US" sz="2400" smtClean="0"/>
              <a:t>Assessment for the purpose of improving achievement</a:t>
            </a:r>
          </a:p>
          <a:p>
            <a:r>
              <a:rPr lang="en-US" sz="2400" smtClean="0"/>
              <a:t>LOW stakes</a:t>
            </a:r>
          </a:p>
          <a:p>
            <a:endParaRPr lang="en-US" smtClean="0"/>
          </a:p>
          <a:p>
            <a:endParaRPr lang="en-US" smtClean="0"/>
          </a:p>
        </p:txBody>
      </p:sp>
      <p:sp>
        <p:nvSpPr>
          <p:cNvPr id="4" name="Slide Number Placeholder 3"/>
          <p:cNvSpPr>
            <a:spLocks noGrp="1"/>
          </p:cNvSpPr>
          <p:nvPr>
            <p:ph type="sldNum" sz="quarter" idx="11"/>
          </p:nvPr>
        </p:nvSpPr>
        <p:spPr/>
        <p:txBody>
          <a:bodyPr/>
          <a:lstStyle/>
          <a:p>
            <a:pPr>
              <a:defRPr/>
            </a:pPr>
            <a:fld id="{97E7C53C-CBD0-4F5C-BC98-1196BE948D9F}" type="slidenum">
              <a:rPr lang="en-US" smtClean="0"/>
              <a:pPr>
                <a:defRPr/>
              </a:pPr>
              <a:t>49</a:t>
            </a:fld>
            <a:endParaRPr lang="en-US"/>
          </a:p>
        </p:txBody>
      </p:sp>
    </p:spTree>
    <p:custDataLst>
      <p:tags r:id="rId1"/>
    </p:custDataLst>
    <p:extLst>
      <p:ext uri="{BB962C8B-B14F-4D97-AF65-F5344CB8AC3E}">
        <p14:creationId xmlns:p14="http://schemas.microsoft.com/office/powerpoint/2010/main" xmlns="" val="324284577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28601"/>
            <a:ext cx="7772400" cy="990599"/>
          </a:xfrm>
        </p:spPr>
        <p:txBody>
          <a:bodyPr/>
          <a:lstStyle/>
          <a:p>
            <a:r>
              <a:rPr lang="en-US" dirty="0" smtClean="0"/>
              <a:t>Welcome!</a:t>
            </a:r>
            <a:endParaRPr lang="en-US" dirty="0"/>
          </a:p>
        </p:txBody>
      </p:sp>
      <p:sp>
        <p:nvSpPr>
          <p:cNvPr id="3" name="Subtitle 2"/>
          <p:cNvSpPr>
            <a:spLocks noGrp="1"/>
          </p:cNvSpPr>
          <p:nvPr>
            <p:ph type="subTitle" idx="1"/>
          </p:nvPr>
        </p:nvSpPr>
        <p:spPr>
          <a:xfrm>
            <a:off x="381000" y="1143000"/>
            <a:ext cx="8382000" cy="4800600"/>
          </a:xfrm>
        </p:spPr>
        <p:txBody>
          <a:bodyPr/>
          <a:lstStyle/>
          <a:p>
            <a:pPr algn="l">
              <a:buFont typeface="Arial" pitchFamily="34" charset="0"/>
              <a:buChar char="•"/>
            </a:pPr>
            <a:r>
              <a:rPr lang="en-US" sz="2800" dirty="0" smtClean="0">
                <a:solidFill>
                  <a:schemeClr val="tx1"/>
                </a:solidFill>
              </a:rPr>
              <a:t> Thank you for taking the time to join us in this discussion of Unit 3.</a:t>
            </a:r>
          </a:p>
          <a:p>
            <a:pPr algn="l">
              <a:buFont typeface="Arial" pitchFamily="34" charset="0"/>
              <a:buChar char="•"/>
            </a:pPr>
            <a:r>
              <a:rPr lang="en-US" sz="2800" dirty="0" smtClean="0">
                <a:solidFill>
                  <a:schemeClr val="tx1"/>
                </a:solidFill>
              </a:rPr>
              <a:t> At the end of today’s session you should have at least 3 takeaways:</a:t>
            </a:r>
          </a:p>
          <a:p>
            <a:pPr lvl="1" algn="l">
              <a:buFont typeface="Wingdings" pitchFamily="2" charset="2"/>
              <a:buChar char="Ø"/>
            </a:pPr>
            <a:r>
              <a:rPr lang="en-US" sz="2400" dirty="0" smtClean="0">
                <a:solidFill>
                  <a:schemeClr val="tx1"/>
                </a:solidFill>
              </a:rPr>
              <a:t> the big idea of Unit 3</a:t>
            </a:r>
          </a:p>
          <a:p>
            <a:pPr lvl="1" algn="l">
              <a:buFont typeface="Wingdings" pitchFamily="2" charset="2"/>
              <a:buChar char="Ø"/>
            </a:pPr>
            <a:r>
              <a:rPr lang="en-US" sz="2400" dirty="0" smtClean="0">
                <a:solidFill>
                  <a:schemeClr val="tx1"/>
                </a:solidFill>
              </a:rPr>
              <a:t> something to think about…some food for thought</a:t>
            </a:r>
          </a:p>
          <a:p>
            <a:pPr lvl="2" algn="l">
              <a:buFont typeface="Wingdings" pitchFamily="2" charset="2"/>
              <a:buChar char="q"/>
            </a:pPr>
            <a:r>
              <a:rPr lang="en-US" sz="2000" dirty="0" smtClean="0">
                <a:solidFill>
                  <a:schemeClr val="tx1"/>
                </a:solidFill>
              </a:rPr>
              <a:t> how might I support student problem solving?</a:t>
            </a:r>
          </a:p>
          <a:p>
            <a:pPr lvl="2" algn="l">
              <a:buFont typeface="Wingdings" pitchFamily="2" charset="2"/>
              <a:buChar char="q"/>
            </a:pPr>
            <a:r>
              <a:rPr lang="en-US" sz="2000" dirty="0" smtClean="0">
                <a:solidFill>
                  <a:schemeClr val="tx1"/>
                </a:solidFill>
              </a:rPr>
              <a:t> what is my conceptual understanding of the material in this unit?</a:t>
            </a:r>
          </a:p>
          <a:p>
            <a:pPr lvl="1" algn="l">
              <a:buFont typeface="Wingdings" pitchFamily="2" charset="2"/>
              <a:buChar char="Ø"/>
            </a:pPr>
            <a:r>
              <a:rPr lang="en-US" sz="2400" dirty="0" smtClean="0">
                <a:solidFill>
                  <a:schemeClr val="tx1"/>
                </a:solidFill>
              </a:rPr>
              <a:t> a list of resources and support available for CCGPS mathematics</a:t>
            </a:r>
          </a:p>
          <a:p>
            <a:pPr lvl="1" algn="l"/>
            <a:endParaRPr lang="en-US" sz="2400" dirty="0" smtClean="0">
              <a:solidFill>
                <a:schemeClr val="tx1"/>
              </a:solidFill>
            </a:endParaRPr>
          </a:p>
        </p:txBody>
      </p:sp>
      <p:pic>
        <p:nvPicPr>
          <p:cNvPr id="4"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543800" y="1524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9" name="Rectangle 2"/>
          <p:cNvSpPr>
            <a:spLocks noGrp="1" noChangeArrowheads="1"/>
          </p:cNvSpPr>
          <p:nvPr>
            <p:ph type="title"/>
          </p:nvPr>
        </p:nvSpPr>
        <p:spPr>
          <a:xfrm>
            <a:off x="457200" y="381000"/>
            <a:ext cx="8305800" cy="1371600"/>
          </a:xfrm>
        </p:spPr>
        <p:txBody>
          <a:bodyPr>
            <a:normAutofit/>
          </a:bodyPr>
          <a:lstStyle/>
          <a:p>
            <a:pPr eaLnBrk="1" hangingPunct="1">
              <a:defRPr/>
            </a:pPr>
            <a:r>
              <a:rPr lang="en-US" b="1" dirty="0" smtClean="0">
                <a:solidFill>
                  <a:srgbClr val="00B050"/>
                </a:solidFill>
                <a:latin typeface="+mn-lt"/>
                <a:cs typeface="Calibri" pitchFamily="34" charset="0"/>
              </a:rPr>
              <a:t>Purpose of the Formative Item Bank</a:t>
            </a:r>
          </a:p>
        </p:txBody>
      </p:sp>
      <p:sp>
        <p:nvSpPr>
          <p:cNvPr id="19460" name="Rectangle 3"/>
          <p:cNvSpPr>
            <a:spLocks noGrp="1" noChangeArrowheads="1"/>
          </p:cNvSpPr>
          <p:nvPr>
            <p:ph idx="1"/>
          </p:nvPr>
        </p:nvSpPr>
        <p:spPr>
          <a:xfrm>
            <a:off x="457200" y="1676400"/>
            <a:ext cx="8229600" cy="4267200"/>
          </a:xfrm>
        </p:spPr>
        <p:txBody>
          <a:bodyPr/>
          <a:lstStyle/>
          <a:p>
            <a:pPr eaLnBrk="1" hangingPunct="1">
              <a:lnSpc>
                <a:spcPct val="90000"/>
              </a:lnSpc>
              <a:buFontTx/>
              <a:buNone/>
            </a:pPr>
            <a:r>
              <a:rPr lang="en-US" dirty="0" smtClean="0">
                <a:latin typeface="Calibri" pitchFamily="34" charset="0"/>
              </a:rPr>
              <a:t>	</a:t>
            </a:r>
          </a:p>
          <a:p>
            <a:pPr eaLnBrk="1" hangingPunct="1">
              <a:lnSpc>
                <a:spcPct val="90000"/>
              </a:lnSpc>
              <a:buFontTx/>
              <a:buNone/>
            </a:pPr>
            <a:r>
              <a:rPr lang="en-US" dirty="0" smtClean="0">
                <a:latin typeface="Calibri" pitchFamily="34" charset="0"/>
              </a:rPr>
              <a:t>	</a:t>
            </a:r>
            <a:r>
              <a:rPr lang="en-US" dirty="0" smtClean="0"/>
              <a:t>The purpose of the Formative Item Bank is to provide items and tasks used to assess students’ knowledge while they are learning the curriculum. The items will provide an opportunity for students to show what they know and show teachers what students do not understand.</a:t>
            </a:r>
          </a:p>
        </p:txBody>
      </p:sp>
      <p:sp>
        <p:nvSpPr>
          <p:cNvPr id="19458" name="Slide Number Placeholder 5"/>
          <p:cNvSpPr>
            <a:spLocks noGrp="1"/>
          </p:cNvSpPr>
          <p:nvPr>
            <p:ph type="sldNum" sz="quarter" idx="11"/>
          </p:nvPr>
        </p:nvSpPr>
        <p:spPr>
          <a:noFill/>
        </p:spPr>
        <p:txBody>
          <a:bodyPr/>
          <a:lstStyle/>
          <a:p>
            <a:fld id="{A1BC241C-63D3-4278-BAFC-B846053BF6FD}" type="slidenum">
              <a:rPr lang="en-US" smtClean="0">
                <a:latin typeface="Calibri" pitchFamily="34" charset="0"/>
              </a:rPr>
              <a:pPr/>
              <a:t>50</a:t>
            </a:fld>
            <a:endParaRPr lang="en-US" smtClean="0">
              <a:latin typeface="Calibri" pitchFamily="34" charset="0"/>
            </a:endParaRPr>
          </a:p>
        </p:txBody>
      </p:sp>
    </p:spTree>
    <p:custDataLst>
      <p:tags r:id="rId1"/>
    </p:custDataLst>
    <p:extLst>
      <p:ext uri="{BB962C8B-B14F-4D97-AF65-F5344CB8AC3E}">
        <p14:creationId xmlns:p14="http://schemas.microsoft.com/office/powerpoint/2010/main" xmlns="" val="140216298"/>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solidFill>
                  <a:srgbClr val="00B050"/>
                </a:solidFill>
              </a:rPr>
              <a:t>Formative Item Bank Assessments</a:t>
            </a:r>
            <a:endParaRPr lang="en-US" dirty="0">
              <a:solidFill>
                <a:srgbClr val="00B050"/>
              </a:solidFill>
            </a:endParaRPr>
          </a:p>
        </p:txBody>
      </p:sp>
      <p:sp>
        <p:nvSpPr>
          <p:cNvPr id="3" name="Content Placeholder 2"/>
          <p:cNvSpPr>
            <a:spLocks noGrp="1"/>
          </p:cNvSpPr>
          <p:nvPr>
            <p:ph idx="1"/>
          </p:nvPr>
        </p:nvSpPr>
        <p:spPr/>
        <p:txBody>
          <a:bodyPr>
            <a:normAutofit lnSpcReduction="10000"/>
          </a:bodyPr>
          <a:lstStyle/>
          <a:p>
            <a:r>
              <a:rPr lang="en-US" dirty="0" smtClean="0"/>
              <a:t>Aligned to CCGPS</a:t>
            </a:r>
          </a:p>
          <a:p>
            <a:r>
              <a:rPr lang="en-US" dirty="0" smtClean="0"/>
              <a:t>Format aligned with Common Core Assessments</a:t>
            </a:r>
          </a:p>
          <a:p>
            <a:r>
              <a:rPr lang="en-US" dirty="0" smtClean="0"/>
              <a:t>Open-ended and constructed response items as well as multiple choice items</a:t>
            </a:r>
          </a:p>
          <a:p>
            <a:r>
              <a:rPr lang="en-US" dirty="0" smtClean="0"/>
              <a:t>Holistic Rubrics</a:t>
            </a:r>
          </a:p>
          <a:p>
            <a:r>
              <a:rPr lang="en-US" dirty="0" smtClean="0"/>
              <a:t>Anchor Papers</a:t>
            </a:r>
          </a:p>
          <a:p>
            <a:r>
              <a:rPr lang="en-US" dirty="0" smtClean="0"/>
              <a:t>Student Exemplars</a:t>
            </a:r>
          </a:p>
          <a:p>
            <a:r>
              <a:rPr lang="en-US" dirty="0" smtClean="0"/>
              <a:t>750+ Items Available in OAS by late September</a:t>
            </a:r>
          </a:p>
          <a:p>
            <a:endParaRPr lang="en-US" dirty="0" smtClean="0"/>
          </a:p>
          <a:p>
            <a:endParaRPr lang="en-US" dirty="0" smtClean="0"/>
          </a:p>
          <a:p>
            <a:endParaRPr lang="en-US" dirty="0" smtClean="0"/>
          </a:p>
          <a:p>
            <a:endParaRPr lang="en-US" dirty="0"/>
          </a:p>
        </p:txBody>
      </p:sp>
      <p:sp>
        <p:nvSpPr>
          <p:cNvPr id="4" name="Slide Number Placeholder 3"/>
          <p:cNvSpPr>
            <a:spLocks noGrp="1"/>
          </p:cNvSpPr>
          <p:nvPr>
            <p:ph type="sldNum" sz="quarter" idx="11"/>
          </p:nvPr>
        </p:nvSpPr>
        <p:spPr/>
        <p:txBody>
          <a:bodyPr/>
          <a:lstStyle/>
          <a:p>
            <a:pPr>
              <a:defRPr/>
            </a:pPr>
            <a:fld id="{65FE8038-AE73-40F6-8142-497A2757257D}" type="slidenum">
              <a:rPr lang="en-US" smtClean="0">
                <a:solidFill>
                  <a:prstClr val="black"/>
                </a:solidFill>
              </a:rPr>
              <a:pPr>
                <a:defRPr/>
              </a:pPr>
              <a:t>51</a:t>
            </a:fld>
            <a:endParaRPr lang="en-US">
              <a:solidFill>
                <a:prstClr val="black"/>
              </a:solidFill>
            </a:endParaRPr>
          </a:p>
        </p:txBody>
      </p:sp>
    </p:spTree>
    <p:extLst>
      <p:ext uri="{BB962C8B-B14F-4D97-AF65-F5344CB8AC3E}">
        <p14:creationId xmlns:p14="http://schemas.microsoft.com/office/powerpoint/2010/main" xmlns="" val="2203457229"/>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p:txBody>
          <a:bodyPr/>
          <a:lstStyle/>
          <a:p>
            <a:r>
              <a:rPr lang="en-US" b="1" smtClean="0">
                <a:solidFill>
                  <a:srgbClr val="00B050"/>
                </a:solidFill>
              </a:rPr>
              <a:t>Formative Item Bank Availability</a:t>
            </a:r>
          </a:p>
        </p:txBody>
      </p:sp>
      <p:sp>
        <p:nvSpPr>
          <p:cNvPr id="20483" name="Content Placeholder 3"/>
          <p:cNvSpPr>
            <a:spLocks noGrp="1"/>
          </p:cNvSpPr>
          <p:nvPr>
            <p:ph idx="1"/>
          </p:nvPr>
        </p:nvSpPr>
        <p:spPr>
          <a:xfrm>
            <a:off x="304800" y="1676400"/>
            <a:ext cx="8229600" cy="4068763"/>
          </a:xfrm>
        </p:spPr>
        <p:txBody>
          <a:bodyPr/>
          <a:lstStyle/>
          <a:p>
            <a:r>
              <a:rPr lang="en-US" sz="4000" dirty="0" smtClean="0"/>
              <a:t>All items that pass data review will be uploaded to the Georgia OAS at Level 2.</a:t>
            </a:r>
          </a:p>
          <a:p>
            <a:r>
              <a:rPr lang="en-US" sz="4000" dirty="0" smtClean="0"/>
              <a:t>Formative Item Bank will be ready for use by all Georgia educators mid-September, 2012.</a:t>
            </a:r>
          </a:p>
          <a:p>
            <a:endParaRPr lang="en-US" sz="4000" dirty="0" smtClean="0"/>
          </a:p>
          <a:p>
            <a:endParaRPr lang="en-US" dirty="0" smtClean="0"/>
          </a:p>
        </p:txBody>
      </p:sp>
      <p:sp>
        <p:nvSpPr>
          <p:cNvPr id="3" name="Slide Number Placeholder 2"/>
          <p:cNvSpPr>
            <a:spLocks noGrp="1"/>
          </p:cNvSpPr>
          <p:nvPr>
            <p:ph type="sldNum" sz="quarter" idx="11"/>
          </p:nvPr>
        </p:nvSpPr>
        <p:spPr>
          <a:xfrm>
            <a:off x="3124200" y="6245225"/>
            <a:ext cx="2895600" cy="476250"/>
          </a:xfrm>
        </p:spPr>
        <p:txBody>
          <a:bodyPr/>
          <a:lstStyle/>
          <a:p>
            <a:pPr algn="ctr">
              <a:defRPr/>
            </a:pPr>
            <a:fld id="{22243784-85AB-402F-979B-615A63C004FF}" type="slidenum">
              <a:rPr lang="en-US" smtClean="0"/>
              <a:pPr algn="ctr">
                <a:defRPr/>
              </a:pPr>
              <a:t>52</a:t>
            </a:fld>
            <a:endParaRPr lang="en-US"/>
          </a:p>
        </p:txBody>
      </p:sp>
    </p:spTree>
    <p:custDataLst>
      <p:tags r:id="rId1"/>
    </p:custDataLst>
    <p:extLst>
      <p:ext uri="{BB962C8B-B14F-4D97-AF65-F5344CB8AC3E}">
        <p14:creationId xmlns:p14="http://schemas.microsoft.com/office/powerpoint/2010/main" xmlns="" val="131970071"/>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Slide Number Placeholder 3"/>
          <p:cNvSpPr>
            <a:spLocks noGrp="1"/>
          </p:cNvSpPr>
          <p:nvPr>
            <p:ph type="sldNum" sz="quarter" idx="11"/>
          </p:nvPr>
        </p:nvSpPr>
        <p:spPr/>
        <p:txBody>
          <a:bodyPr/>
          <a:lstStyle/>
          <a:p>
            <a:pPr>
              <a:defRPr/>
            </a:pPr>
            <a:fld id="{052B347E-17E1-4C26-AD1E-5E5B447C02E4}" type="slidenum">
              <a:rPr lang="en-US" smtClean="0"/>
              <a:pPr>
                <a:defRPr/>
              </a:pPr>
              <a:t>53</a:t>
            </a:fld>
            <a:endParaRPr lang="en-US" smtClean="0"/>
          </a:p>
        </p:txBody>
      </p:sp>
      <p:sp>
        <p:nvSpPr>
          <p:cNvPr id="45059" name="Rectangle 2"/>
          <p:cNvSpPr>
            <a:spLocks noGrp="1" noChangeArrowheads="1"/>
          </p:cNvSpPr>
          <p:nvPr>
            <p:ph type="title" idx="4294967295"/>
          </p:nvPr>
        </p:nvSpPr>
        <p:spPr>
          <a:xfrm>
            <a:off x="0" y="274638"/>
            <a:ext cx="8229600" cy="1143000"/>
          </a:xfrm>
        </p:spPr>
        <p:txBody>
          <a:bodyPr/>
          <a:lstStyle/>
          <a:p>
            <a:pPr eaLnBrk="1" hangingPunct="1"/>
            <a:r>
              <a:rPr lang="en-US" sz="4000" b="1" dirty="0" smtClean="0">
                <a:solidFill>
                  <a:srgbClr val="00B050"/>
                </a:solidFill>
              </a:rPr>
              <a:t>Item Types</a:t>
            </a:r>
          </a:p>
        </p:txBody>
      </p:sp>
      <p:sp>
        <p:nvSpPr>
          <p:cNvPr id="17412" name="Rectangle 3"/>
          <p:cNvSpPr>
            <a:spLocks noGrp="1" noChangeArrowheads="1"/>
          </p:cNvSpPr>
          <p:nvPr>
            <p:ph type="body" idx="4294967295"/>
          </p:nvPr>
        </p:nvSpPr>
        <p:spPr>
          <a:xfrm>
            <a:off x="533400" y="1371600"/>
            <a:ext cx="8610600" cy="4525963"/>
          </a:xfrm>
        </p:spPr>
        <p:txBody>
          <a:bodyPr/>
          <a:lstStyle/>
          <a:p>
            <a:pPr marL="400050" lvl="1" indent="0" eaLnBrk="1" hangingPunct="1">
              <a:lnSpc>
                <a:spcPct val="90000"/>
              </a:lnSpc>
              <a:buNone/>
              <a:defRPr/>
            </a:pPr>
            <a:endParaRPr lang="en-US" dirty="0" smtClean="0"/>
          </a:p>
          <a:p>
            <a:pPr marL="574675" lvl="1" indent="-174625" eaLnBrk="1" hangingPunct="1">
              <a:lnSpc>
                <a:spcPct val="90000"/>
              </a:lnSpc>
              <a:defRPr/>
            </a:pPr>
            <a:r>
              <a:rPr lang="en-US" dirty="0" smtClean="0"/>
              <a:t>Multiple Choice (MC)</a:t>
            </a:r>
          </a:p>
          <a:p>
            <a:pPr marL="574675" lvl="1" indent="-174625" eaLnBrk="1" hangingPunct="1">
              <a:lnSpc>
                <a:spcPct val="90000"/>
              </a:lnSpc>
              <a:defRPr/>
            </a:pPr>
            <a:endParaRPr lang="en-US" dirty="0" smtClean="0"/>
          </a:p>
          <a:p>
            <a:pPr marL="574675" lvl="1" indent="-174625" eaLnBrk="1" hangingPunct="1">
              <a:lnSpc>
                <a:spcPct val="90000"/>
              </a:lnSpc>
              <a:defRPr/>
            </a:pPr>
            <a:r>
              <a:rPr lang="en-US" dirty="0" smtClean="0"/>
              <a:t>Extended Response (ER)</a:t>
            </a:r>
          </a:p>
          <a:p>
            <a:pPr marL="574675" lvl="1" indent="-174625" eaLnBrk="1" hangingPunct="1">
              <a:lnSpc>
                <a:spcPct val="90000"/>
              </a:lnSpc>
              <a:defRPr/>
            </a:pPr>
            <a:endParaRPr lang="en-US" dirty="0" smtClean="0"/>
          </a:p>
          <a:p>
            <a:pPr marL="574675" lvl="1" indent="-174625" eaLnBrk="1" hangingPunct="1">
              <a:lnSpc>
                <a:spcPct val="90000"/>
              </a:lnSpc>
              <a:defRPr/>
            </a:pPr>
            <a:r>
              <a:rPr lang="en-US" dirty="0" err="1" smtClean="0"/>
              <a:t>Scaffolded</a:t>
            </a:r>
            <a:r>
              <a:rPr lang="en-US" dirty="0" smtClean="0"/>
              <a:t> Item (SC)</a:t>
            </a:r>
          </a:p>
        </p:txBody>
      </p:sp>
    </p:spTree>
    <p:custDataLst>
      <p:tags r:id="rId1"/>
    </p:custDataLst>
    <p:extLst>
      <p:ext uri="{BB962C8B-B14F-4D97-AF65-F5344CB8AC3E}">
        <p14:creationId xmlns:p14="http://schemas.microsoft.com/office/powerpoint/2010/main" xmlns="" val="2184390436"/>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title"/>
          </p:nvPr>
        </p:nvSpPr>
        <p:spPr/>
        <p:txBody>
          <a:bodyPr/>
          <a:lstStyle/>
          <a:p>
            <a:r>
              <a:rPr lang="en-US" b="1" smtClean="0">
                <a:solidFill>
                  <a:srgbClr val="00B050"/>
                </a:solidFill>
              </a:rPr>
              <a:t>Extended Response Items</a:t>
            </a:r>
          </a:p>
        </p:txBody>
      </p:sp>
      <p:sp>
        <p:nvSpPr>
          <p:cNvPr id="22531" name="Content Placeholder 2"/>
          <p:cNvSpPr>
            <a:spLocks noGrp="1"/>
          </p:cNvSpPr>
          <p:nvPr>
            <p:ph idx="1"/>
          </p:nvPr>
        </p:nvSpPr>
        <p:spPr>
          <a:xfrm>
            <a:off x="457200" y="1295400"/>
            <a:ext cx="8229600" cy="4648200"/>
          </a:xfrm>
        </p:spPr>
        <p:txBody>
          <a:bodyPr>
            <a:normAutofit/>
          </a:bodyPr>
          <a:lstStyle/>
          <a:p>
            <a:r>
              <a:rPr lang="en-US" dirty="0" smtClean="0"/>
              <a:t>Performance-based tasks</a:t>
            </a:r>
          </a:p>
          <a:p>
            <a:r>
              <a:rPr lang="en-US" dirty="0" smtClean="0"/>
              <a:t>May address multiple standards, multiple domains, and/or multiple areas of the curriculum </a:t>
            </a:r>
          </a:p>
          <a:p>
            <a:r>
              <a:rPr lang="en-US" dirty="0" smtClean="0"/>
              <a:t>May allow for multiple correct responses and/or varying methods of arriving at a correct answer</a:t>
            </a:r>
          </a:p>
          <a:p>
            <a:r>
              <a:rPr lang="en-US" dirty="0" smtClean="0"/>
              <a:t>Scored through use of a rubric and associated student exemplars</a:t>
            </a:r>
          </a:p>
          <a:p>
            <a:endParaRPr lang="en-US" dirty="0" smtClean="0"/>
          </a:p>
          <a:p>
            <a:endParaRPr lang="en-US" dirty="0" smtClean="0"/>
          </a:p>
        </p:txBody>
      </p:sp>
      <p:sp>
        <p:nvSpPr>
          <p:cNvPr id="4" name="Slide Number Placeholder 3"/>
          <p:cNvSpPr>
            <a:spLocks noGrp="1"/>
          </p:cNvSpPr>
          <p:nvPr>
            <p:ph type="sldNum" sz="quarter" idx="11"/>
          </p:nvPr>
        </p:nvSpPr>
        <p:spPr>
          <a:xfrm>
            <a:off x="3124200" y="6245225"/>
            <a:ext cx="2895600" cy="476250"/>
          </a:xfrm>
        </p:spPr>
        <p:txBody>
          <a:bodyPr/>
          <a:lstStyle/>
          <a:p>
            <a:pPr algn="ctr">
              <a:defRPr/>
            </a:pPr>
            <a:fld id="{74818E95-648B-4984-B8E9-3BE6AE21F519}" type="slidenum">
              <a:rPr lang="en-US" smtClean="0"/>
              <a:pPr algn="ctr">
                <a:defRPr/>
              </a:pPr>
              <a:t>54</a:t>
            </a:fld>
            <a:endParaRPr lang="en-US"/>
          </a:p>
        </p:txBody>
      </p:sp>
    </p:spTree>
    <p:custDataLst>
      <p:tags r:id="rId1"/>
    </p:custDataLst>
    <p:extLst>
      <p:ext uri="{BB962C8B-B14F-4D97-AF65-F5344CB8AC3E}">
        <p14:creationId xmlns:p14="http://schemas.microsoft.com/office/powerpoint/2010/main" xmlns="" val="2640801600"/>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sz="4000" dirty="0">
                <a:solidFill>
                  <a:srgbClr val="00B050"/>
                </a:solidFill>
              </a:rPr>
              <a:t>Mathematics Sample Item – </a:t>
            </a:r>
            <a:r>
              <a:rPr lang="en-US" sz="4000" dirty="0" smtClean="0">
                <a:solidFill>
                  <a:srgbClr val="00B050"/>
                </a:solidFill>
              </a:rPr>
              <a:t>Grade HS</a:t>
            </a:r>
            <a:r>
              <a:rPr lang="en-US" sz="4000" dirty="0">
                <a:solidFill>
                  <a:srgbClr val="00B050"/>
                </a:solidFill>
              </a:rPr>
              <a:t/>
            </a:r>
            <a:br>
              <a:rPr lang="en-US" sz="4000" dirty="0">
                <a:solidFill>
                  <a:srgbClr val="00B050"/>
                </a:solidFill>
              </a:rPr>
            </a:br>
            <a:r>
              <a:rPr lang="en-US" sz="4000" i="1" dirty="0" smtClean="0">
                <a:solidFill>
                  <a:srgbClr val="00B050"/>
                </a:solidFill>
              </a:rPr>
              <a:t>an extended response  </a:t>
            </a:r>
            <a:r>
              <a:rPr lang="en-US" sz="4000" i="1" dirty="0">
                <a:solidFill>
                  <a:srgbClr val="00B050"/>
                </a:solidFill>
              </a:rPr>
              <a:t>item</a:t>
            </a:r>
            <a:endParaRPr lang="en-US" sz="4000" dirty="0"/>
          </a:p>
        </p:txBody>
      </p:sp>
      <p:sp>
        <p:nvSpPr>
          <p:cNvPr id="2" name="Slide Number Placeholder 1"/>
          <p:cNvSpPr>
            <a:spLocks noGrp="1"/>
          </p:cNvSpPr>
          <p:nvPr>
            <p:ph type="sldNum" sz="quarter" idx="11"/>
          </p:nvPr>
        </p:nvSpPr>
        <p:spPr/>
        <p:txBody>
          <a:bodyPr/>
          <a:lstStyle/>
          <a:p>
            <a:pPr>
              <a:defRPr/>
            </a:pPr>
            <a:fld id="{DBE781EE-DD11-4514-843A-5A9CC54991D2}" type="slidenum">
              <a:rPr lang="en-US" smtClean="0">
                <a:solidFill>
                  <a:prstClr val="black"/>
                </a:solidFill>
              </a:rPr>
              <a:pPr>
                <a:defRPr/>
              </a:pPr>
              <a:t>55</a:t>
            </a:fld>
            <a:endParaRPr lang="en-US">
              <a:solidFill>
                <a:prstClr val="black"/>
              </a:solidFill>
            </a:endParaRPr>
          </a:p>
        </p:txBody>
      </p:sp>
      <p:pic>
        <p:nvPicPr>
          <p:cNvPr id="2051" name="Picture 3"/>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1905000" y="1524000"/>
            <a:ext cx="4953000" cy="503325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405816292"/>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00B050"/>
                </a:solidFill>
              </a:rPr>
              <a:t>Example Rubric</a:t>
            </a:r>
            <a:endParaRPr lang="en-US" dirty="0">
              <a:solidFill>
                <a:srgbClr val="00B050"/>
              </a:solidFill>
            </a:endParaRPr>
          </a:p>
        </p:txBody>
      </p:sp>
      <p:sp>
        <p:nvSpPr>
          <p:cNvPr id="3" name="Slide Number Placeholder 2"/>
          <p:cNvSpPr>
            <a:spLocks noGrp="1"/>
          </p:cNvSpPr>
          <p:nvPr>
            <p:ph type="sldNum" sz="quarter" idx="11"/>
          </p:nvPr>
        </p:nvSpPr>
        <p:spPr/>
        <p:txBody>
          <a:bodyPr/>
          <a:lstStyle/>
          <a:p>
            <a:pPr>
              <a:defRPr/>
            </a:pPr>
            <a:fld id="{D07DB096-7002-4EDF-A670-86CD6BEB815D}" type="slidenum">
              <a:rPr lang="en-US" smtClean="0">
                <a:solidFill>
                  <a:prstClr val="black"/>
                </a:solidFill>
              </a:rPr>
              <a:pPr>
                <a:defRPr/>
              </a:pPr>
              <a:t>56</a:t>
            </a:fld>
            <a:endParaRPr lang="en-US">
              <a:solidFill>
                <a:prstClr val="black"/>
              </a:solidFill>
            </a:endParaRPr>
          </a:p>
        </p:txBody>
      </p:sp>
      <p:pic>
        <p:nvPicPr>
          <p:cNvPr id="3074"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1600200" y="1203160"/>
            <a:ext cx="6172200" cy="519764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891234542"/>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tle 1"/>
          <p:cNvSpPr>
            <a:spLocks noGrp="1"/>
          </p:cNvSpPr>
          <p:nvPr>
            <p:ph type="title"/>
          </p:nvPr>
        </p:nvSpPr>
        <p:spPr/>
        <p:txBody>
          <a:bodyPr/>
          <a:lstStyle/>
          <a:p>
            <a:r>
              <a:rPr lang="en-US" b="1" smtClean="0">
                <a:solidFill>
                  <a:srgbClr val="00B050"/>
                </a:solidFill>
              </a:rPr>
              <a:t>Scaffolded Items</a:t>
            </a:r>
          </a:p>
        </p:txBody>
      </p:sp>
      <p:sp>
        <p:nvSpPr>
          <p:cNvPr id="25603" name="Content Placeholder 2"/>
          <p:cNvSpPr>
            <a:spLocks noGrp="1"/>
          </p:cNvSpPr>
          <p:nvPr>
            <p:ph idx="1"/>
          </p:nvPr>
        </p:nvSpPr>
        <p:spPr>
          <a:xfrm>
            <a:off x="457200" y="1295400"/>
            <a:ext cx="8229600" cy="4525963"/>
          </a:xfrm>
        </p:spPr>
        <p:txBody>
          <a:bodyPr/>
          <a:lstStyle/>
          <a:p>
            <a:r>
              <a:rPr lang="en-US" dirty="0" smtClean="0"/>
              <a:t>Include a sequence of items or tasks</a:t>
            </a:r>
          </a:p>
          <a:p>
            <a:r>
              <a:rPr lang="en-US" dirty="0" smtClean="0"/>
              <a:t>Designed to demonstrate deeper understanding</a:t>
            </a:r>
          </a:p>
          <a:p>
            <a:r>
              <a:rPr lang="en-US" dirty="0" smtClean="0"/>
              <a:t>May be multi-standard and multi-domain</a:t>
            </a:r>
          </a:p>
          <a:p>
            <a:r>
              <a:rPr lang="en-US" dirty="0" smtClean="0"/>
              <a:t>May guide a student to mapping out a response to a more extended task</a:t>
            </a:r>
          </a:p>
          <a:p>
            <a:r>
              <a:rPr lang="en-US" dirty="0" smtClean="0"/>
              <a:t>Scored through use of a rubric and associated student exemplars</a:t>
            </a:r>
          </a:p>
          <a:p>
            <a:endParaRPr lang="en-US" dirty="0" smtClean="0"/>
          </a:p>
          <a:p>
            <a:endParaRPr lang="en-US" dirty="0" smtClean="0"/>
          </a:p>
        </p:txBody>
      </p:sp>
      <p:sp>
        <p:nvSpPr>
          <p:cNvPr id="4" name="Slide Number Placeholder 3"/>
          <p:cNvSpPr>
            <a:spLocks noGrp="1"/>
          </p:cNvSpPr>
          <p:nvPr>
            <p:ph type="sldNum" sz="quarter" idx="11"/>
          </p:nvPr>
        </p:nvSpPr>
        <p:spPr>
          <a:xfrm>
            <a:off x="3124200" y="6245225"/>
            <a:ext cx="2895600" cy="476250"/>
          </a:xfrm>
        </p:spPr>
        <p:txBody>
          <a:bodyPr/>
          <a:lstStyle/>
          <a:p>
            <a:pPr algn="ctr">
              <a:defRPr/>
            </a:pPr>
            <a:fld id="{27890CAB-538F-4A42-8793-EFCDC3D322F9}" type="slidenum">
              <a:rPr lang="en-US" smtClean="0"/>
              <a:pPr algn="ctr">
                <a:defRPr/>
              </a:pPr>
              <a:t>57</a:t>
            </a:fld>
            <a:endParaRPr lang="en-US"/>
          </a:p>
        </p:txBody>
      </p:sp>
    </p:spTree>
    <p:custDataLst>
      <p:tags r:id="rId1"/>
    </p:custDataLst>
    <p:extLst>
      <p:ext uri="{BB962C8B-B14F-4D97-AF65-F5344CB8AC3E}">
        <p14:creationId xmlns:p14="http://schemas.microsoft.com/office/powerpoint/2010/main" xmlns="" val="503529305"/>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1"/>
          <p:cNvSpPr>
            <a:spLocks noGrp="1"/>
          </p:cNvSpPr>
          <p:nvPr>
            <p:ph type="title"/>
          </p:nvPr>
        </p:nvSpPr>
        <p:spPr>
          <a:xfrm>
            <a:off x="152400" y="274638"/>
            <a:ext cx="8763000" cy="1020762"/>
          </a:xfrm>
        </p:spPr>
        <p:txBody>
          <a:bodyPr>
            <a:normAutofit fontScale="90000"/>
          </a:bodyPr>
          <a:lstStyle/>
          <a:p>
            <a:r>
              <a:rPr lang="en-US" sz="3600" b="1" dirty="0" smtClean="0">
                <a:solidFill>
                  <a:srgbClr val="00B050"/>
                </a:solidFill>
              </a:rPr>
              <a:t>Mathematics Sample Item – Grade 3</a:t>
            </a:r>
            <a:r>
              <a:rPr lang="en-US" b="1" dirty="0" smtClean="0">
                <a:solidFill>
                  <a:srgbClr val="00B050"/>
                </a:solidFill>
              </a:rPr>
              <a:t/>
            </a:r>
            <a:br>
              <a:rPr lang="en-US" b="1" dirty="0" smtClean="0">
                <a:solidFill>
                  <a:srgbClr val="00B050"/>
                </a:solidFill>
              </a:rPr>
            </a:br>
            <a:r>
              <a:rPr lang="en-US" sz="2800" b="1" i="1" dirty="0" smtClean="0">
                <a:solidFill>
                  <a:srgbClr val="00B050"/>
                </a:solidFill>
              </a:rPr>
              <a:t>a </a:t>
            </a:r>
            <a:r>
              <a:rPr lang="en-US" sz="2800" b="1" i="1" dirty="0" err="1" smtClean="0">
                <a:solidFill>
                  <a:srgbClr val="00B050"/>
                </a:solidFill>
              </a:rPr>
              <a:t>scaffolded</a:t>
            </a:r>
            <a:r>
              <a:rPr lang="en-US" sz="2800" b="1" i="1" dirty="0" smtClean="0">
                <a:solidFill>
                  <a:srgbClr val="00B050"/>
                </a:solidFill>
              </a:rPr>
              <a:t> item</a:t>
            </a:r>
          </a:p>
        </p:txBody>
      </p:sp>
      <p:sp>
        <p:nvSpPr>
          <p:cNvPr id="4" name="Slide Number Placeholder 3"/>
          <p:cNvSpPr>
            <a:spLocks noGrp="1"/>
          </p:cNvSpPr>
          <p:nvPr>
            <p:ph type="sldNum" sz="quarter" idx="11"/>
          </p:nvPr>
        </p:nvSpPr>
        <p:spPr>
          <a:xfrm>
            <a:off x="3124200" y="6245225"/>
            <a:ext cx="2895600" cy="476250"/>
          </a:xfrm>
        </p:spPr>
        <p:txBody>
          <a:bodyPr/>
          <a:lstStyle/>
          <a:p>
            <a:pPr algn="ctr">
              <a:defRPr/>
            </a:pPr>
            <a:fld id="{2144488F-014B-4F09-BA75-739E1D488F47}" type="slidenum">
              <a:rPr lang="en-US" smtClean="0"/>
              <a:pPr algn="ctr">
                <a:defRPr/>
              </a:pPr>
              <a:t>58</a:t>
            </a:fld>
            <a:endParaRPr lang="en-US"/>
          </a:p>
        </p:txBody>
      </p:sp>
      <p:pic>
        <p:nvPicPr>
          <p:cNvPr id="26628" name="Picture 2"/>
          <p:cNvPicPr>
            <a:picLocks noChangeAspect="1" noChangeArrowheads="1"/>
          </p:cNvPicPr>
          <p:nvPr/>
        </p:nvPicPr>
        <p:blipFill>
          <a:blip r:embed="rId3" cstate="print"/>
          <a:srcRect/>
          <a:stretch>
            <a:fillRect/>
          </a:stretch>
        </p:blipFill>
        <p:spPr bwMode="auto">
          <a:xfrm>
            <a:off x="166688" y="1600200"/>
            <a:ext cx="4405312" cy="4124325"/>
          </a:xfrm>
          <a:prstGeom prst="rect">
            <a:avLst/>
          </a:prstGeom>
          <a:noFill/>
          <a:ln w="9525">
            <a:noFill/>
            <a:miter lim="800000"/>
            <a:headEnd/>
            <a:tailEnd/>
          </a:ln>
        </p:spPr>
      </p:pic>
      <p:pic>
        <p:nvPicPr>
          <p:cNvPr id="26629" name="Picture 3"/>
          <p:cNvPicPr>
            <a:picLocks noChangeAspect="1" noChangeArrowheads="1"/>
          </p:cNvPicPr>
          <p:nvPr/>
        </p:nvPicPr>
        <p:blipFill>
          <a:blip r:embed="rId4" cstate="print"/>
          <a:srcRect/>
          <a:stretch>
            <a:fillRect/>
          </a:stretch>
        </p:blipFill>
        <p:spPr bwMode="auto">
          <a:xfrm>
            <a:off x="4572000" y="1600200"/>
            <a:ext cx="4343400" cy="4124325"/>
          </a:xfrm>
          <a:prstGeom prst="rect">
            <a:avLst/>
          </a:prstGeom>
          <a:noFill/>
          <a:ln w="9525">
            <a:noFill/>
            <a:miter lim="800000"/>
            <a:headEnd/>
            <a:tailEnd/>
          </a:ln>
        </p:spPr>
      </p:pic>
    </p:spTree>
    <p:custDataLst>
      <p:tags r:id="rId1"/>
    </p:custDataLst>
    <p:extLst>
      <p:ext uri="{BB962C8B-B14F-4D97-AF65-F5344CB8AC3E}">
        <p14:creationId xmlns:p14="http://schemas.microsoft.com/office/powerpoint/2010/main" xmlns="" val="2371113558"/>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le 1"/>
          <p:cNvSpPr>
            <a:spLocks noGrp="1"/>
          </p:cNvSpPr>
          <p:nvPr>
            <p:ph type="title"/>
          </p:nvPr>
        </p:nvSpPr>
        <p:spPr>
          <a:xfrm>
            <a:off x="457200" y="274638"/>
            <a:ext cx="8229600" cy="1020762"/>
          </a:xfrm>
        </p:spPr>
        <p:txBody>
          <a:bodyPr/>
          <a:lstStyle/>
          <a:p>
            <a:r>
              <a:rPr lang="en-US" b="1" smtClean="0">
                <a:solidFill>
                  <a:srgbClr val="00B050"/>
                </a:solidFill>
              </a:rPr>
              <a:t>Mathematics Items</a:t>
            </a:r>
          </a:p>
        </p:txBody>
      </p:sp>
      <p:sp>
        <p:nvSpPr>
          <p:cNvPr id="27651" name="Content Placeholder 2"/>
          <p:cNvSpPr>
            <a:spLocks noGrp="1"/>
          </p:cNvSpPr>
          <p:nvPr>
            <p:ph idx="1"/>
          </p:nvPr>
        </p:nvSpPr>
        <p:spPr>
          <a:xfrm>
            <a:off x="457200" y="1371600"/>
            <a:ext cx="8458200" cy="4419600"/>
          </a:xfrm>
        </p:spPr>
        <p:txBody>
          <a:bodyPr/>
          <a:lstStyle/>
          <a:p>
            <a:endParaRPr lang="en-US" smtClean="0"/>
          </a:p>
          <a:p>
            <a:r>
              <a:rPr lang="en-US" smtClean="0"/>
              <a:t>Assess students’ conceptual and computational understanding</a:t>
            </a:r>
          </a:p>
          <a:p>
            <a:r>
              <a:rPr lang="en-US" smtClean="0"/>
              <a:t>Tasks require students to</a:t>
            </a:r>
          </a:p>
          <a:p>
            <a:pPr lvl="1"/>
            <a:r>
              <a:rPr lang="en-US" smtClean="0"/>
              <a:t>Apply the mathematics they know to real world problems</a:t>
            </a:r>
          </a:p>
          <a:p>
            <a:pPr lvl="1"/>
            <a:r>
              <a:rPr lang="en-US" smtClean="0"/>
              <a:t>Express mathematical reasoning by showing their work or explaining their answer  </a:t>
            </a:r>
          </a:p>
        </p:txBody>
      </p:sp>
      <p:sp>
        <p:nvSpPr>
          <p:cNvPr id="4" name="Slide Number Placeholder 3"/>
          <p:cNvSpPr>
            <a:spLocks noGrp="1"/>
          </p:cNvSpPr>
          <p:nvPr>
            <p:ph type="sldNum" sz="quarter" idx="11"/>
          </p:nvPr>
        </p:nvSpPr>
        <p:spPr>
          <a:xfrm>
            <a:off x="3124200" y="6245225"/>
            <a:ext cx="2895600" cy="476250"/>
          </a:xfrm>
        </p:spPr>
        <p:txBody>
          <a:bodyPr/>
          <a:lstStyle/>
          <a:p>
            <a:pPr algn="ctr">
              <a:defRPr/>
            </a:pPr>
            <a:fld id="{4BD25800-FC38-4C67-8DFF-2C154505F09E}" type="slidenum">
              <a:rPr lang="en-US" smtClean="0"/>
              <a:pPr algn="ctr">
                <a:defRPr/>
              </a:pPr>
              <a:t>59</a:t>
            </a:fld>
            <a:endParaRPr lang="en-US"/>
          </a:p>
        </p:txBody>
      </p:sp>
    </p:spTree>
    <p:custDataLst>
      <p:tags r:id="rId1"/>
    </p:custDataLst>
    <p:extLst>
      <p:ext uri="{BB962C8B-B14F-4D97-AF65-F5344CB8AC3E}">
        <p14:creationId xmlns:p14="http://schemas.microsoft.com/office/powerpoint/2010/main" xmlns="" val="202260298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28601"/>
            <a:ext cx="7772400" cy="533399"/>
          </a:xfrm>
        </p:spPr>
        <p:txBody>
          <a:bodyPr/>
          <a:lstStyle/>
          <a:p>
            <a:r>
              <a:rPr lang="en-US" dirty="0" smtClean="0">
                <a:latin typeface="Arial Narrow" pitchFamily="34" charset="0"/>
              </a:rPr>
              <a:t>Welcome!</a:t>
            </a:r>
            <a:endParaRPr lang="en-US" dirty="0">
              <a:latin typeface="Arial Narrow" pitchFamily="34" charset="0"/>
            </a:endParaRPr>
          </a:p>
        </p:txBody>
      </p:sp>
      <p:sp>
        <p:nvSpPr>
          <p:cNvPr id="3" name="Subtitle 2"/>
          <p:cNvSpPr>
            <a:spLocks noGrp="1"/>
          </p:cNvSpPr>
          <p:nvPr>
            <p:ph type="subTitle" idx="1"/>
          </p:nvPr>
        </p:nvSpPr>
        <p:spPr>
          <a:xfrm>
            <a:off x="228600" y="762000"/>
            <a:ext cx="8686800" cy="5334000"/>
          </a:xfrm>
        </p:spPr>
        <p:txBody>
          <a:bodyPr/>
          <a:lstStyle/>
          <a:p>
            <a:pPr algn="l">
              <a:buFont typeface="Arial" pitchFamily="34" charset="0"/>
              <a:buChar char="•"/>
            </a:pPr>
            <a:r>
              <a:rPr lang="en-US" sz="2800" dirty="0" smtClean="0">
                <a:solidFill>
                  <a:schemeClr val="tx1"/>
                </a:solidFill>
              </a:rPr>
              <a:t> </a:t>
            </a:r>
            <a:r>
              <a:rPr lang="en-US" sz="2800" dirty="0" smtClean="0">
                <a:solidFill>
                  <a:schemeClr val="tx1"/>
                </a:solidFill>
                <a:latin typeface="Arial Narrow" pitchFamily="34" charset="0"/>
              </a:rPr>
              <a:t>Please provide feedback at the end of today’s session.  </a:t>
            </a:r>
          </a:p>
          <a:p>
            <a:pPr lvl="1" algn="l">
              <a:buFont typeface="Wingdings" pitchFamily="2" charset="2"/>
              <a:buChar char="Ø"/>
            </a:pPr>
            <a:r>
              <a:rPr lang="en-US" sz="2400" dirty="0" smtClean="0">
                <a:solidFill>
                  <a:schemeClr val="tx1"/>
                </a:solidFill>
                <a:latin typeface="Arial Narrow" pitchFamily="34" charset="0"/>
              </a:rPr>
              <a:t>Feedback helps us become better teachers and learners.</a:t>
            </a:r>
          </a:p>
          <a:p>
            <a:pPr lvl="1" algn="l">
              <a:buFont typeface="Wingdings" pitchFamily="2" charset="2"/>
              <a:buChar char="Ø"/>
            </a:pPr>
            <a:r>
              <a:rPr lang="en-US" sz="2400" dirty="0" smtClean="0">
                <a:solidFill>
                  <a:schemeClr val="tx1"/>
                </a:solidFill>
                <a:latin typeface="Arial Narrow" pitchFamily="34" charset="0"/>
              </a:rPr>
              <a:t>Feedback helps as we develop the remaining unit-by-unit webinars.  </a:t>
            </a:r>
          </a:p>
          <a:p>
            <a:pPr lvl="1" algn="l">
              <a:buFont typeface="Wingdings" pitchFamily="2" charset="2"/>
              <a:buChar char="Ø"/>
            </a:pPr>
            <a:r>
              <a:rPr lang="en-US" sz="2400" dirty="0" smtClean="0">
                <a:solidFill>
                  <a:schemeClr val="tx1"/>
                </a:solidFill>
                <a:latin typeface="Arial Narrow" pitchFamily="34" charset="0"/>
              </a:rPr>
              <a:t>Please visit </a:t>
            </a:r>
            <a:r>
              <a:rPr lang="en-US" sz="2400" dirty="0" smtClean="0">
                <a:solidFill>
                  <a:schemeClr val="tx1"/>
                </a:solidFill>
                <a:latin typeface="Arial Narrow" pitchFamily="34" charset="0"/>
                <a:hlinkClick r:id="rId3"/>
              </a:rPr>
              <a:t>http://ccgpsmathematics9-10.wikispaces.com/</a:t>
            </a:r>
            <a:r>
              <a:rPr lang="en-US" sz="2400" dirty="0" smtClean="0">
                <a:solidFill>
                  <a:schemeClr val="tx1"/>
                </a:solidFill>
                <a:latin typeface="Arial Narrow" pitchFamily="34" charset="0"/>
              </a:rPr>
              <a:t>                          to share your feedback..</a:t>
            </a:r>
          </a:p>
          <a:p>
            <a:pPr algn="l">
              <a:buFont typeface="Arial" pitchFamily="34" charset="0"/>
              <a:buChar char="•"/>
            </a:pPr>
            <a:r>
              <a:rPr lang="en-US" sz="2800" dirty="0" smtClean="0">
                <a:solidFill>
                  <a:schemeClr val="tx1"/>
                </a:solidFill>
                <a:latin typeface="Arial Narrow" pitchFamily="34" charset="0"/>
              </a:rPr>
              <a:t> After reviewing the remaining units, please contact us with content area focus/format suggestions for future webinars.</a:t>
            </a:r>
          </a:p>
          <a:p>
            <a:pPr fontAlgn="auto">
              <a:spcAft>
                <a:spcPts val="0"/>
              </a:spcAft>
              <a:defRPr/>
            </a:pPr>
            <a:endParaRPr lang="en-US" sz="2000" dirty="0" smtClean="0">
              <a:solidFill>
                <a:schemeClr val="tx1"/>
              </a:solidFill>
              <a:latin typeface="Arial Narrow" pitchFamily="34" charset="0"/>
            </a:endParaRPr>
          </a:p>
          <a:p>
            <a:pPr fontAlgn="auto">
              <a:spcAft>
                <a:spcPts val="0"/>
              </a:spcAft>
              <a:defRPr/>
            </a:pPr>
            <a:r>
              <a:rPr lang="en-US" sz="2000" dirty="0" smtClean="0">
                <a:solidFill>
                  <a:schemeClr val="tx1"/>
                </a:solidFill>
                <a:latin typeface="Arial Narrow" pitchFamily="34" charset="0"/>
              </a:rPr>
              <a:t>James Pratt – </a:t>
            </a:r>
            <a:r>
              <a:rPr lang="en-US" sz="2000" dirty="0" smtClean="0">
                <a:solidFill>
                  <a:schemeClr val="tx1"/>
                </a:solidFill>
                <a:latin typeface="Arial Narrow" pitchFamily="34" charset="0"/>
                <a:hlinkClick r:id="rId4"/>
              </a:rPr>
              <a:t>jpratt@doe.k12.ga.us</a:t>
            </a:r>
            <a:r>
              <a:rPr lang="en-US" sz="2000" dirty="0" smtClean="0">
                <a:solidFill>
                  <a:schemeClr val="tx1"/>
                </a:solidFill>
                <a:latin typeface="Arial Narrow" pitchFamily="34" charset="0"/>
              </a:rPr>
              <a:t>            Brooke Kline – </a:t>
            </a:r>
            <a:r>
              <a:rPr lang="en-US" sz="2000" dirty="0" smtClean="0">
                <a:solidFill>
                  <a:schemeClr val="tx1"/>
                </a:solidFill>
                <a:latin typeface="Arial Narrow" pitchFamily="34" charset="0"/>
                <a:hlinkClick r:id="rId5"/>
              </a:rPr>
              <a:t>bkline@doe.k12.ga.us</a:t>
            </a:r>
            <a:endParaRPr lang="en-US" sz="2000" dirty="0" smtClean="0">
              <a:solidFill>
                <a:schemeClr val="tx1"/>
              </a:solidFill>
              <a:latin typeface="Arial Narrow" pitchFamily="34" charset="0"/>
            </a:endParaRPr>
          </a:p>
          <a:p>
            <a:pPr fontAlgn="auto">
              <a:spcAft>
                <a:spcPts val="0"/>
              </a:spcAft>
              <a:defRPr/>
            </a:pPr>
            <a:r>
              <a:rPr lang="en-US" sz="2000" dirty="0" smtClean="0">
                <a:solidFill>
                  <a:schemeClr val="tx1"/>
                </a:solidFill>
                <a:latin typeface="Arial Narrow" pitchFamily="34" charset="0"/>
              </a:rPr>
              <a:t>Secondary Mathematics Specialists</a:t>
            </a:r>
          </a:p>
          <a:p>
            <a:pPr lvl="1" algn="l"/>
            <a:endParaRPr lang="en-US" sz="2400" dirty="0" smtClean="0">
              <a:solidFill>
                <a:schemeClr val="tx1"/>
              </a:solidFill>
            </a:endParaRPr>
          </a:p>
          <a:p>
            <a:pPr algn="l"/>
            <a:endParaRPr lang="en-US" dirty="0" smtClean="0">
              <a:solidFill>
                <a:schemeClr val="tx1"/>
              </a:solidFill>
            </a:endParaRPr>
          </a:p>
        </p:txBody>
      </p:sp>
      <p:pic>
        <p:nvPicPr>
          <p:cNvPr id="4" name="Picture 2" descr="C:\Users\Janet Wyche\AppData\Local\Temp\notesCB2CD5\CCGPS_LogoAPPLE2.jpg"/>
          <p:cNvPicPr>
            <a:picLocks noChangeAspect="1" noChangeArrowheads="1"/>
          </p:cNvPicPr>
          <p:nvPr/>
        </p:nvPicPr>
        <p:blipFill>
          <a:blip r:embed="rId6" cstate="print"/>
          <a:srcRect/>
          <a:stretch>
            <a:fillRect/>
          </a:stretch>
        </p:blipFill>
        <p:spPr bwMode="auto">
          <a:xfrm>
            <a:off x="7696200" y="1524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Title 1"/>
          <p:cNvSpPr>
            <a:spLocks noGrp="1"/>
          </p:cNvSpPr>
          <p:nvPr>
            <p:ph type="title"/>
          </p:nvPr>
        </p:nvSpPr>
        <p:spPr/>
        <p:txBody>
          <a:bodyPr/>
          <a:lstStyle/>
          <a:p>
            <a:r>
              <a:rPr lang="en-US" dirty="0" smtClean="0">
                <a:solidFill>
                  <a:srgbClr val="00B050"/>
                </a:solidFill>
              </a:rPr>
              <a:t>Where do you Find the Items? </a:t>
            </a:r>
          </a:p>
        </p:txBody>
      </p:sp>
      <p:sp>
        <p:nvSpPr>
          <p:cNvPr id="4" name="Slide Number Placeholder 3"/>
          <p:cNvSpPr>
            <a:spLocks noGrp="1"/>
          </p:cNvSpPr>
          <p:nvPr>
            <p:ph type="sldNum" sz="quarter" idx="11"/>
          </p:nvPr>
        </p:nvSpPr>
        <p:spPr/>
        <p:txBody>
          <a:bodyPr/>
          <a:lstStyle/>
          <a:p>
            <a:pPr>
              <a:defRPr/>
            </a:pPr>
            <a:fld id="{73C91EF9-B1FF-4B6C-B1EC-BFE21327FC2B}" type="slidenum">
              <a:rPr lang="en-US" smtClean="0"/>
              <a:pPr>
                <a:defRPr/>
              </a:pPr>
              <a:t>60</a:t>
            </a:fld>
            <a:endParaRPr lang="en-US"/>
          </a:p>
        </p:txBody>
      </p:sp>
      <p:grpSp>
        <p:nvGrpSpPr>
          <p:cNvPr id="2" name="Group 7"/>
          <p:cNvGrpSpPr>
            <a:grpSpLocks/>
          </p:cNvGrpSpPr>
          <p:nvPr/>
        </p:nvGrpSpPr>
        <p:grpSpPr bwMode="auto">
          <a:xfrm>
            <a:off x="914400" y="1676400"/>
            <a:ext cx="7620000" cy="4267200"/>
            <a:chOff x="1066800" y="3124200"/>
            <a:chExt cx="7291137" cy="2743200"/>
          </a:xfrm>
        </p:grpSpPr>
        <p:pic>
          <p:nvPicPr>
            <p:cNvPr id="35846" name="Content Placeholder 4" descr="log in page cropped.jpg"/>
            <p:cNvPicPr>
              <a:picLocks noChangeAspect="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1066800" y="3124200"/>
              <a:ext cx="7291137" cy="2743200"/>
            </a:xfrm>
            <a:prstGeom prst="rect">
              <a:avLst/>
            </a:prstGeom>
            <a:gradFill rotWithShape="0">
              <a:gsLst>
                <a:gs pos="0">
                  <a:srgbClr val="FFEFD1"/>
                </a:gs>
                <a:gs pos="64999">
                  <a:srgbClr val="F0EBD5"/>
                </a:gs>
                <a:gs pos="100000">
                  <a:srgbClr val="D1C39F"/>
                </a:gs>
              </a:gsLst>
              <a:lin ang="5400000"/>
            </a:gradFill>
            <a:ln>
              <a:noFill/>
            </a:ln>
            <a:extLst>
              <a:ext uri="{91240B29-F687-4F45-9708-019B960494DF}">
                <a14:hiddenLine xmlns:a14="http://schemas.microsoft.com/office/drawing/2010/main" xmlns="" w="9525">
                  <a:solidFill>
                    <a:srgbClr val="000000"/>
                  </a:solidFill>
                  <a:miter lim="800000"/>
                  <a:headEnd/>
                  <a:tailEnd/>
                </a14:hiddenLine>
              </a:ext>
            </a:extLst>
          </p:spPr>
        </p:pic>
        <p:sp>
          <p:nvSpPr>
            <p:cNvPr id="6" name="TextBox 16"/>
            <p:cNvSpPr txBox="1">
              <a:spLocks noChangeArrowheads="1"/>
            </p:cNvSpPr>
            <p:nvPr/>
          </p:nvSpPr>
          <p:spPr bwMode="auto">
            <a:xfrm>
              <a:off x="1752576" y="4343400"/>
              <a:ext cx="1219158" cy="261938"/>
            </a:xfrm>
            <a:prstGeom prst="rect">
              <a:avLst/>
            </a:prstGeom>
            <a:noFill/>
            <a:ln w="9525">
              <a:noFill/>
              <a:miter lim="800000"/>
              <a:headEnd/>
              <a:tailEnd/>
            </a:ln>
          </p:spPr>
          <p:txBody>
            <a:bodyPr>
              <a:spAutoFit/>
            </a:bodyPr>
            <a:lstStyle/>
            <a:p>
              <a:pPr>
                <a:defRPr/>
              </a:pPr>
              <a:r>
                <a:rPr lang="en-US" sz="1050" dirty="0"/>
                <a:t>rt1234567890</a:t>
              </a:r>
            </a:p>
          </p:txBody>
        </p:sp>
        <p:sp>
          <p:nvSpPr>
            <p:cNvPr id="35848" name="TextBox 17"/>
            <p:cNvSpPr txBox="1">
              <a:spLocks noChangeArrowheads="1"/>
            </p:cNvSpPr>
            <p:nvPr/>
          </p:nvSpPr>
          <p:spPr bwMode="auto">
            <a:xfrm>
              <a:off x="1752600" y="4495800"/>
              <a:ext cx="858838" cy="26161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1100"/>
                <a:t>student</a:t>
              </a:r>
            </a:p>
          </p:txBody>
        </p:sp>
      </p:grpSp>
    </p:spTree>
    <p:extLst>
      <p:ext uri="{BB962C8B-B14F-4D97-AF65-F5344CB8AC3E}">
        <p14:creationId xmlns:p14="http://schemas.microsoft.com/office/powerpoint/2010/main" xmlns="" val="51478403"/>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solidFill>
                  <a:srgbClr val="00B050"/>
                </a:solidFill>
              </a:rPr>
              <a:t>Georgia Department of Education Assessment and Accountability</a:t>
            </a:r>
            <a:endParaRPr lang="en-US" dirty="0">
              <a:solidFill>
                <a:srgbClr val="00B050"/>
              </a:solidFill>
            </a:endParaRPr>
          </a:p>
        </p:txBody>
      </p:sp>
      <p:sp>
        <p:nvSpPr>
          <p:cNvPr id="3" name="Text Placeholder 2"/>
          <p:cNvSpPr>
            <a:spLocks noGrp="1"/>
          </p:cNvSpPr>
          <p:nvPr>
            <p:ph sz="half" idx="1"/>
          </p:nvPr>
        </p:nvSpPr>
        <p:spPr>
          <a:xfrm>
            <a:off x="381000" y="1371600"/>
            <a:ext cx="4038600" cy="4525963"/>
          </a:xfrm>
        </p:spPr>
        <p:txBody>
          <a:bodyPr>
            <a:normAutofit fontScale="25000" lnSpcReduction="20000"/>
          </a:bodyPr>
          <a:lstStyle/>
          <a:p>
            <a:endParaRPr lang="en-US" sz="4500" dirty="0" smtClean="0"/>
          </a:p>
          <a:p>
            <a:pPr marL="0" indent="0">
              <a:buNone/>
            </a:pPr>
            <a:r>
              <a:rPr lang="en-US" sz="7200" b="1" dirty="0" smtClean="0"/>
              <a:t>Melissa Fincher</a:t>
            </a:r>
          </a:p>
          <a:p>
            <a:pPr marL="0" indent="0">
              <a:buNone/>
            </a:pPr>
            <a:r>
              <a:rPr lang="en-US" sz="7200" b="1" dirty="0" smtClean="0"/>
              <a:t>Associate Superintendent</a:t>
            </a:r>
          </a:p>
          <a:p>
            <a:pPr marL="0" indent="0">
              <a:buNone/>
            </a:pPr>
            <a:r>
              <a:rPr lang="en-US" sz="7200" b="1" dirty="0" smtClean="0"/>
              <a:t>Assessment and Accountability</a:t>
            </a:r>
          </a:p>
          <a:p>
            <a:pPr marL="0" indent="0">
              <a:buNone/>
            </a:pPr>
            <a:r>
              <a:rPr lang="en-US" sz="7200" b="1" dirty="0" smtClean="0">
                <a:hlinkClick r:id="rId2"/>
              </a:rPr>
              <a:t>mfincher@doe.k12.ga.us</a:t>
            </a:r>
            <a:endParaRPr lang="en-US" sz="7200" b="1" dirty="0" smtClean="0"/>
          </a:p>
          <a:p>
            <a:pPr marL="0" indent="0">
              <a:buNone/>
            </a:pPr>
            <a:endParaRPr lang="en-US" sz="7200" b="1" dirty="0" smtClean="0"/>
          </a:p>
          <a:p>
            <a:pPr marL="0" indent="0">
              <a:buNone/>
            </a:pPr>
            <a:endParaRPr lang="en-US" sz="7200" b="1" dirty="0" smtClean="0"/>
          </a:p>
          <a:p>
            <a:pPr marL="0" indent="0">
              <a:buNone/>
            </a:pPr>
            <a:r>
              <a:rPr lang="en-US" sz="7200" b="1" dirty="0" smtClean="0"/>
              <a:t>Dr. Melodee Davis </a:t>
            </a:r>
          </a:p>
          <a:p>
            <a:pPr marL="0" indent="0">
              <a:buNone/>
            </a:pPr>
            <a:r>
              <a:rPr lang="en-US" sz="7200" b="1" dirty="0" smtClean="0"/>
              <a:t>Director </a:t>
            </a:r>
          </a:p>
          <a:p>
            <a:pPr marL="0" indent="0">
              <a:buNone/>
            </a:pPr>
            <a:r>
              <a:rPr lang="en-US" sz="7200" b="1" dirty="0" smtClean="0"/>
              <a:t>Assessment Research and Development</a:t>
            </a:r>
          </a:p>
          <a:p>
            <a:pPr marL="0" indent="0">
              <a:buNone/>
            </a:pPr>
            <a:r>
              <a:rPr lang="en-US" sz="7200" b="1" dirty="0" smtClean="0">
                <a:hlinkClick r:id="rId3"/>
              </a:rPr>
              <a:t>medavis@doe.k12.ga.us</a:t>
            </a:r>
            <a:endParaRPr lang="en-US" sz="7200" b="1" dirty="0" smtClean="0"/>
          </a:p>
          <a:p>
            <a:pPr marL="0" indent="0">
              <a:buNone/>
            </a:pPr>
            <a:endParaRPr lang="en-US" sz="7200" b="1" dirty="0" smtClean="0"/>
          </a:p>
          <a:p>
            <a:pPr marL="0" indent="0">
              <a:buNone/>
            </a:pPr>
            <a:endParaRPr lang="en-US" sz="7200" b="1" dirty="0"/>
          </a:p>
          <a:p>
            <a:pPr marL="0" indent="0">
              <a:buNone/>
            </a:pPr>
            <a:r>
              <a:rPr lang="en-US" sz="7200" b="1" dirty="0" smtClean="0"/>
              <a:t>Robert Anthony </a:t>
            </a:r>
          </a:p>
          <a:p>
            <a:pPr marL="0" indent="0">
              <a:buNone/>
            </a:pPr>
            <a:r>
              <a:rPr lang="en-US" sz="7200" b="1" dirty="0" smtClean="0"/>
              <a:t>Assessment  Specialist</a:t>
            </a:r>
          </a:p>
          <a:p>
            <a:pPr marL="0" indent="0">
              <a:buNone/>
            </a:pPr>
            <a:r>
              <a:rPr lang="en-US" sz="7200" b="1" dirty="0" smtClean="0"/>
              <a:t>Formative Item Bank</a:t>
            </a:r>
          </a:p>
          <a:p>
            <a:pPr marL="0" indent="0">
              <a:buNone/>
            </a:pPr>
            <a:r>
              <a:rPr lang="en-US" sz="7200" b="1" dirty="0" smtClean="0"/>
              <a:t>Race to the Top</a:t>
            </a:r>
          </a:p>
          <a:p>
            <a:pPr marL="0" indent="0">
              <a:buNone/>
            </a:pPr>
            <a:r>
              <a:rPr lang="en-US" sz="7200" b="1" dirty="0" smtClean="0">
                <a:hlinkClick r:id="rId4"/>
              </a:rPr>
              <a:t>ranthony@doe.k12.ga.us</a:t>
            </a:r>
            <a:r>
              <a:rPr lang="en-US" sz="7200" b="1" dirty="0" smtClean="0"/>
              <a:t> </a:t>
            </a:r>
          </a:p>
          <a:p>
            <a:endParaRPr lang="en-US" sz="7200" b="1" dirty="0"/>
          </a:p>
          <a:p>
            <a:endParaRPr lang="en-US" sz="7200" b="1" dirty="0"/>
          </a:p>
        </p:txBody>
      </p:sp>
      <p:sp>
        <p:nvSpPr>
          <p:cNvPr id="5" name="Content Placeholder 4"/>
          <p:cNvSpPr>
            <a:spLocks noGrp="1"/>
          </p:cNvSpPr>
          <p:nvPr>
            <p:ph sz="half" idx="2"/>
          </p:nvPr>
        </p:nvSpPr>
        <p:spPr>
          <a:xfrm>
            <a:off x="4953000" y="1752600"/>
            <a:ext cx="4114800" cy="2285999"/>
          </a:xfrm>
        </p:spPr>
        <p:txBody>
          <a:bodyPr>
            <a:normAutofit fontScale="25000" lnSpcReduction="20000"/>
          </a:bodyPr>
          <a:lstStyle/>
          <a:p>
            <a:endParaRPr lang="en-US" sz="1800" b="1" dirty="0"/>
          </a:p>
          <a:p>
            <a:endParaRPr lang="en-US" sz="2400" b="1" dirty="0"/>
          </a:p>
          <a:p>
            <a:pPr marL="0" indent="0">
              <a:buNone/>
            </a:pPr>
            <a:endParaRPr lang="en-US" sz="1800" b="1" dirty="0" smtClean="0"/>
          </a:p>
          <a:p>
            <a:pPr marL="0" indent="0">
              <a:buNone/>
            </a:pPr>
            <a:r>
              <a:rPr lang="en-US" sz="7200" b="1" dirty="0" smtClean="0"/>
              <a:t>Jan Reyes</a:t>
            </a:r>
          </a:p>
          <a:p>
            <a:pPr marL="0" indent="0">
              <a:buNone/>
            </a:pPr>
            <a:r>
              <a:rPr lang="en-US" sz="7200" b="1" dirty="0" smtClean="0"/>
              <a:t>Assessment Specialist</a:t>
            </a:r>
          </a:p>
          <a:p>
            <a:pPr marL="0" indent="0">
              <a:buNone/>
            </a:pPr>
            <a:r>
              <a:rPr lang="en-US" sz="7200" b="1" dirty="0" smtClean="0"/>
              <a:t>Interim Benchmark Assessments</a:t>
            </a:r>
            <a:endParaRPr lang="en-US" sz="7200" b="1" dirty="0"/>
          </a:p>
          <a:p>
            <a:pPr marL="0" indent="0">
              <a:buNone/>
            </a:pPr>
            <a:r>
              <a:rPr lang="en-US" sz="7200" b="1" dirty="0"/>
              <a:t>Race to the Top</a:t>
            </a:r>
          </a:p>
          <a:p>
            <a:pPr marL="0" indent="0">
              <a:buNone/>
            </a:pPr>
            <a:r>
              <a:rPr lang="en-US" sz="7200" b="1" dirty="0">
                <a:hlinkClick r:id="rId5"/>
              </a:rPr>
              <a:t>jreyes@doe.k12.ga.us</a:t>
            </a:r>
            <a:endParaRPr lang="en-US" sz="7200" b="1" dirty="0"/>
          </a:p>
          <a:p>
            <a:pPr marL="0" indent="0">
              <a:buNone/>
            </a:pPr>
            <a:endParaRPr lang="en-US" sz="7200" b="1" dirty="0" smtClean="0"/>
          </a:p>
          <a:p>
            <a:pPr marL="0" indent="0">
              <a:buNone/>
            </a:pPr>
            <a:endParaRPr lang="en-US" sz="7200" b="1" dirty="0" smtClean="0"/>
          </a:p>
          <a:p>
            <a:pPr marL="0" indent="0">
              <a:buNone/>
            </a:pPr>
            <a:r>
              <a:rPr lang="en-US" sz="7200" b="1" dirty="0" smtClean="0"/>
              <a:t>Dr</a:t>
            </a:r>
            <a:r>
              <a:rPr lang="en-US" sz="7200" b="1" dirty="0"/>
              <a:t>. Dawn </a:t>
            </a:r>
            <a:r>
              <a:rPr lang="en-US" sz="7200" b="1" dirty="0" smtClean="0"/>
              <a:t>Souter</a:t>
            </a:r>
          </a:p>
          <a:p>
            <a:pPr marL="0" indent="0">
              <a:buNone/>
            </a:pPr>
            <a:r>
              <a:rPr lang="en-US" sz="7200" b="1" dirty="0" smtClean="0"/>
              <a:t>Project </a:t>
            </a:r>
            <a:r>
              <a:rPr lang="en-US" sz="7200" b="1" dirty="0"/>
              <a:t>Manager</a:t>
            </a:r>
          </a:p>
          <a:p>
            <a:pPr marL="0" indent="0">
              <a:buNone/>
            </a:pPr>
            <a:r>
              <a:rPr lang="en-US" sz="7200" b="1" dirty="0"/>
              <a:t>Race to the Top</a:t>
            </a:r>
          </a:p>
          <a:p>
            <a:pPr marL="0" indent="0">
              <a:buNone/>
            </a:pPr>
            <a:r>
              <a:rPr lang="en-US" sz="7200" b="1" dirty="0">
                <a:hlinkClick r:id="rId6"/>
              </a:rPr>
              <a:t>dsouter@doe.k12.ga.us</a:t>
            </a:r>
            <a:endParaRPr lang="en-US" sz="7200" b="1" dirty="0"/>
          </a:p>
          <a:p>
            <a:pPr marL="0" indent="0">
              <a:buNone/>
            </a:pPr>
            <a:endParaRPr lang="en-US" sz="7200" dirty="0"/>
          </a:p>
        </p:txBody>
      </p:sp>
    </p:spTree>
    <p:extLst>
      <p:ext uri="{BB962C8B-B14F-4D97-AF65-F5344CB8AC3E}">
        <p14:creationId xmlns:p14="http://schemas.microsoft.com/office/powerpoint/2010/main" xmlns="" val="496891033"/>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685800"/>
          </a:xfrm>
        </p:spPr>
        <p:txBody>
          <a:bodyPr/>
          <a:lstStyle/>
          <a:p>
            <a:r>
              <a:rPr lang="en-US" dirty="0" smtClean="0">
                <a:latin typeface="Arial Narrow" pitchFamily="34" charset="0"/>
              </a:rPr>
              <a:t>Suggestions for getting started:</a:t>
            </a:r>
            <a:endParaRPr lang="en-US" dirty="0">
              <a:latin typeface="Arial Narrow" pitchFamily="34" charset="0"/>
            </a:endParaRPr>
          </a:p>
        </p:txBody>
      </p:sp>
      <p:sp>
        <p:nvSpPr>
          <p:cNvPr id="3" name="Content Placeholder 2"/>
          <p:cNvSpPr>
            <a:spLocks noGrp="1"/>
          </p:cNvSpPr>
          <p:nvPr>
            <p:ph idx="1"/>
          </p:nvPr>
        </p:nvSpPr>
        <p:spPr>
          <a:xfrm>
            <a:off x="228600" y="914400"/>
            <a:ext cx="8686800" cy="5211763"/>
          </a:xfrm>
        </p:spPr>
        <p:txBody>
          <a:bodyPr/>
          <a:lstStyle/>
          <a:p>
            <a:r>
              <a:rPr lang="en-US" sz="2800" dirty="0" smtClean="0">
                <a:latin typeface="Arial Narrow" pitchFamily="34" charset="0"/>
              </a:rPr>
              <a:t>Read the unit and work through the tasks with your colleagues. The only way to gain deep understanding is to work through each task. </a:t>
            </a:r>
          </a:p>
          <a:p>
            <a:r>
              <a:rPr lang="en-US" sz="2800" dirty="0" smtClean="0">
                <a:latin typeface="Arial Narrow" pitchFamily="34" charset="0"/>
              </a:rPr>
              <a:t>Make note of where, when, and what the big ideas are.</a:t>
            </a:r>
          </a:p>
          <a:p>
            <a:r>
              <a:rPr lang="en-US" sz="2800" dirty="0" smtClean="0">
                <a:latin typeface="Arial Narrow" pitchFamily="34" charset="0"/>
              </a:rPr>
              <a:t>Discuss the focus and coherence of the unit.</a:t>
            </a:r>
          </a:p>
          <a:p>
            <a:r>
              <a:rPr lang="en-US" sz="2800" dirty="0" smtClean="0">
                <a:latin typeface="Arial Narrow" pitchFamily="34" charset="0"/>
              </a:rPr>
              <a:t>Make note of where, when, and what the pitfalls might be.  </a:t>
            </a:r>
          </a:p>
          <a:p>
            <a:r>
              <a:rPr lang="en-US" sz="2800" dirty="0" smtClean="0">
                <a:latin typeface="Arial Narrow" pitchFamily="34" charset="0"/>
              </a:rPr>
              <a:t>Look for additional tools/ideas you want to use.</a:t>
            </a:r>
          </a:p>
          <a:p>
            <a:r>
              <a:rPr lang="en-US" sz="2800" dirty="0" smtClean="0">
                <a:latin typeface="Arial Narrow" pitchFamily="34" charset="0"/>
              </a:rPr>
              <a:t>Determine any changes which might need to be made to make this work for your students.</a:t>
            </a:r>
          </a:p>
          <a:p>
            <a:r>
              <a:rPr lang="en-US" sz="2800" dirty="0" smtClean="0">
                <a:latin typeface="Arial Narrow" pitchFamily="34" charset="0"/>
              </a:rPr>
              <a:t>Share, ask, and collaborate on the wiki.</a:t>
            </a:r>
          </a:p>
          <a:p>
            <a:pPr algn="ctr">
              <a:buNone/>
            </a:pPr>
            <a:r>
              <a:rPr lang="en-US" sz="2800" dirty="0" smtClean="0">
                <a:latin typeface="Arial Narrow" pitchFamily="34" charset="0"/>
                <a:hlinkClick r:id="rId3"/>
              </a:rPr>
              <a:t>http://ccgpsmathematics9-10.wikispaces.com/</a:t>
            </a:r>
            <a:r>
              <a:rPr lang="en-US" sz="2800" dirty="0" smtClean="0"/>
              <a:t> </a:t>
            </a:r>
            <a:endParaRPr lang="en-US" sz="2800" dirty="0"/>
          </a:p>
        </p:txBody>
      </p:sp>
    </p:spTree>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Resource List</a:t>
            </a:r>
            <a:endParaRPr lang="en-US" dirty="0"/>
          </a:p>
        </p:txBody>
      </p:sp>
      <p:sp>
        <p:nvSpPr>
          <p:cNvPr id="3" name="Content Placeholder 2"/>
          <p:cNvSpPr>
            <a:spLocks noGrp="1"/>
          </p:cNvSpPr>
          <p:nvPr>
            <p:ph idx="1"/>
          </p:nvPr>
        </p:nvSpPr>
        <p:spPr/>
        <p:txBody>
          <a:bodyPr/>
          <a:lstStyle/>
          <a:p>
            <a:pPr>
              <a:buNone/>
            </a:pPr>
            <a:r>
              <a:rPr lang="en-US" dirty="0" smtClean="0"/>
              <a:t>    The following list is provided as a sample of available resources and is for informational purposes only. It is your responsibility to investigate them to determine their value and appropriateness for your district. </a:t>
            </a:r>
            <a:r>
              <a:rPr lang="en-US" dirty="0" err="1" smtClean="0"/>
              <a:t>GaDOE</a:t>
            </a:r>
            <a:r>
              <a:rPr lang="en-US" dirty="0" smtClean="0"/>
              <a:t> does not endorse or recommend the purchase of or use of any particular resource. </a:t>
            </a:r>
            <a:endParaRPr lang="en-US" dirty="0"/>
          </a:p>
        </p:txBody>
      </p:sp>
      <p:pic>
        <p:nvPicPr>
          <p:cNvPr id="4"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543800" y="1524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92162"/>
          </a:xfrm>
        </p:spPr>
        <p:txBody>
          <a:bodyPr/>
          <a:lstStyle/>
          <a:p>
            <a:r>
              <a:rPr lang="en-US" dirty="0" smtClean="0">
                <a:latin typeface="Arial Narrow" pitchFamily="34" charset="0"/>
              </a:rPr>
              <a:t>What is a Wiki?</a:t>
            </a:r>
            <a:endParaRPr lang="en-US" dirty="0">
              <a:latin typeface="Arial Narrow" pitchFamily="34" charset="0"/>
            </a:endParaRPr>
          </a:p>
        </p:txBody>
      </p:sp>
      <p:pic>
        <p:nvPicPr>
          <p:cNvPr id="4"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848600" y="5807075"/>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6" name="Picture 4"/>
          <p:cNvPicPr>
            <a:picLocks noChangeAspect="1" noChangeArrowheads="1"/>
          </p:cNvPicPr>
          <p:nvPr/>
        </p:nvPicPr>
        <p:blipFill>
          <a:blip r:embed="rId4" cstate="print"/>
          <a:srcRect/>
          <a:stretch>
            <a:fillRect/>
          </a:stretch>
        </p:blipFill>
        <p:spPr bwMode="auto">
          <a:xfrm>
            <a:off x="838200" y="990601"/>
            <a:ext cx="7543800" cy="4648199"/>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28601"/>
            <a:ext cx="7772400" cy="533399"/>
          </a:xfrm>
        </p:spPr>
        <p:txBody>
          <a:bodyPr/>
          <a:lstStyle/>
          <a:p>
            <a:r>
              <a:rPr lang="en-US" dirty="0" smtClean="0">
                <a:latin typeface="Arial Narrow" pitchFamily="34" charset="0"/>
              </a:rPr>
              <a:t>Resources</a:t>
            </a:r>
            <a:endParaRPr lang="en-US" dirty="0">
              <a:latin typeface="Arial Narrow" pitchFamily="34" charset="0"/>
            </a:endParaRPr>
          </a:p>
        </p:txBody>
      </p:sp>
      <p:sp>
        <p:nvSpPr>
          <p:cNvPr id="3" name="Subtitle 2"/>
          <p:cNvSpPr>
            <a:spLocks noGrp="1"/>
          </p:cNvSpPr>
          <p:nvPr>
            <p:ph type="subTitle" idx="1"/>
          </p:nvPr>
        </p:nvSpPr>
        <p:spPr>
          <a:xfrm>
            <a:off x="0" y="762000"/>
            <a:ext cx="9144000" cy="5410200"/>
          </a:xfrm>
        </p:spPr>
        <p:txBody>
          <a:bodyPr/>
          <a:lstStyle/>
          <a:p>
            <a:pPr algn="l">
              <a:buFont typeface="Arial" pitchFamily="34" charset="0"/>
              <a:buChar char="•"/>
            </a:pPr>
            <a:r>
              <a:rPr lang="en-US" sz="2400" dirty="0" smtClean="0">
                <a:solidFill>
                  <a:schemeClr val="tx1"/>
                </a:solidFill>
              </a:rPr>
              <a:t> </a:t>
            </a:r>
            <a:r>
              <a:rPr lang="en-US" sz="2400" dirty="0" smtClean="0">
                <a:solidFill>
                  <a:schemeClr val="tx1"/>
                </a:solidFill>
                <a:latin typeface="Arial Narrow" pitchFamily="34" charset="0"/>
              </a:rPr>
              <a:t>Common Core Resources</a:t>
            </a:r>
          </a:p>
          <a:p>
            <a:pPr lvl="1" algn="l">
              <a:buFont typeface="Wingdings" pitchFamily="2" charset="2"/>
              <a:buChar char="Ø"/>
            </a:pPr>
            <a:r>
              <a:rPr lang="en-US" sz="1600" dirty="0" smtClean="0">
                <a:solidFill>
                  <a:schemeClr val="tx1"/>
                </a:solidFill>
                <a:latin typeface="Arial Narrow" pitchFamily="34" charset="0"/>
              </a:rPr>
              <a:t> </a:t>
            </a:r>
            <a:r>
              <a:rPr lang="en-US" sz="2000" dirty="0" smtClean="0">
                <a:solidFill>
                  <a:schemeClr val="tx1"/>
                </a:solidFill>
                <a:latin typeface="Arial Narrow" pitchFamily="34" charset="0"/>
              </a:rPr>
              <a:t>SEDL videos - </a:t>
            </a:r>
            <a:r>
              <a:rPr lang="en-US" sz="2000" dirty="0" smtClean="0">
                <a:solidFill>
                  <a:schemeClr val="tx1"/>
                </a:solidFill>
                <a:latin typeface="Arial Narrow" pitchFamily="34" charset="0"/>
                <a:hlinkClick r:id="rId3"/>
              </a:rPr>
              <a:t>https://www.georgiastandards.org/Common-Core/Pages/Math.aspx</a:t>
            </a:r>
            <a:r>
              <a:rPr lang="en-US" sz="2000" dirty="0" smtClean="0">
                <a:solidFill>
                  <a:schemeClr val="tx1"/>
                </a:solidFill>
                <a:latin typeface="Arial Narrow" pitchFamily="34" charset="0"/>
              </a:rPr>
              <a:t> or </a:t>
            </a:r>
            <a:r>
              <a:rPr lang="en-US" sz="2000" dirty="0" smtClean="0">
                <a:solidFill>
                  <a:schemeClr val="tx1"/>
                </a:solidFill>
                <a:latin typeface="Arial Narrow" pitchFamily="34" charset="0"/>
                <a:hlinkClick r:id="rId4"/>
              </a:rPr>
              <a:t>http://secc.sedl.org/common_core_videos/</a:t>
            </a:r>
            <a:endParaRPr lang="en-US" sz="2000" dirty="0" smtClean="0">
              <a:solidFill>
                <a:schemeClr val="tx1"/>
              </a:solidFill>
              <a:latin typeface="Arial Narrow" pitchFamily="34" charset="0"/>
            </a:endParaRPr>
          </a:p>
          <a:p>
            <a:pPr lvl="1" algn="l">
              <a:buFont typeface="Wingdings" pitchFamily="2" charset="2"/>
              <a:buChar char="Ø"/>
            </a:pPr>
            <a:r>
              <a:rPr lang="en-US" sz="2000" dirty="0" smtClean="0">
                <a:solidFill>
                  <a:schemeClr val="tx1"/>
                </a:solidFill>
                <a:latin typeface="Arial Narrow" pitchFamily="34" charset="0"/>
              </a:rPr>
              <a:t> Illustrative Mathematics - </a:t>
            </a:r>
            <a:r>
              <a:rPr lang="en-US" sz="2000" dirty="0" smtClean="0">
                <a:solidFill>
                  <a:schemeClr val="tx1"/>
                </a:solidFill>
                <a:latin typeface="Arial Narrow" pitchFamily="34" charset="0"/>
                <a:hlinkClick r:id="rId5"/>
              </a:rPr>
              <a:t>http://www.illustrativemathematics.org/</a:t>
            </a:r>
            <a:endParaRPr lang="en-US" sz="2000" dirty="0" smtClean="0">
              <a:solidFill>
                <a:schemeClr val="tx1"/>
              </a:solidFill>
              <a:latin typeface="Arial Narrow" pitchFamily="34" charset="0"/>
            </a:endParaRPr>
          </a:p>
          <a:p>
            <a:pPr lvl="1" algn="l">
              <a:buFont typeface="Wingdings" pitchFamily="2" charset="2"/>
              <a:buChar char="Ø"/>
            </a:pPr>
            <a:r>
              <a:rPr lang="en-US" sz="2000" dirty="0" smtClean="0">
                <a:solidFill>
                  <a:schemeClr val="tx1"/>
                </a:solidFill>
                <a:latin typeface="Arial Narrow" pitchFamily="34" charset="0"/>
              </a:rPr>
              <a:t> Dana Center's CCSS Toolbox - </a:t>
            </a:r>
            <a:r>
              <a:rPr lang="en-US" sz="2000" dirty="0" smtClean="0">
                <a:solidFill>
                  <a:schemeClr val="tx1"/>
                </a:solidFill>
                <a:latin typeface="Arial Narrow" pitchFamily="34" charset="0"/>
                <a:hlinkClick r:id="rId6"/>
              </a:rPr>
              <a:t>http://www.ccsstoolbox.com/</a:t>
            </a:r>
            <a:endParaRPr lang="en-US" sz="2000" dirty="0" smtClean="0">
              <a:solidFill>
                <a:schemeClr val="tx1"/>
              </a:solidFill>
              <a:latin typeface="Arial Narrow" pitchFamily="34" charset="0"/>
            </a:endParaRPr>
          </a:p>
          <a:p>
            <a:pPr lvl="1" algn="l">
              <a:buFont typeface="Wingdings" pitchFamily="2" charset="2"/>
              <a:buChar char="Ø"/>
            </a:pPr>
            <a:r>
              <a:rPr lang="en-US" sz="2000" dirty="0" smtClean="0">
                <a:solidFill>
                  <a:schemeClr val="tx1"/>
                </a:solidFill>
                <a:latin typeface="Arial Narrow" pitchFamily="34" charset="0"/>
              </a:rPr>
              <a:t> Arizona DOE - </a:t>
            </a:r>
            <a:r>
              <a:rPr lang="en-US" sz="2000" dirty="0" smtClean="0">
                <a:solidFill>
                  <a:schemeClr val="tx1"/>
                </a:solidFill>
                <a:latin typeface="Arial Narrow" pitchFamily="34" charset="0"/>
                <a:hlinkClick r:id="rId7"/>
              </a:rPr>
              <a:t>http://www.azed.gov/standards-practices/mathematics-standards/</a:t>
            </a:r>
            <a:endParaRPr lang="en-US" sz="2000" dirty="0" smtClean="0">
              <a:solidFill>
                <a:schemeClr val="tx1"/>
              </a:solidFill>
              <a:latin typeface="Arial Narrow" pitchFamily="34" charset="0"/>
            </a:endParaRPr>
          </a:p>
          <a:p>
            <a:pPr lvl="1" algn="l">
              <a:buFont typeface="Wingdings" pitchFamily="2" charset="2"/>
              <a:buChar char="Ø"/>
            </a:pPr>
            <a:r>
              <a:rPr lang="en-US" sz="2000" dirty="0" smtClean="0">
                <a:solidFill>
                  <a:schemeClr val="tx1"/>
                </a:solidFill>
                <a:latin typeface="Arial Narrow" pitchFamily="34" charset="0"/>
              </a:rPr>
              <a:t> Ohio DOE - </a:t>
            </a:r>
            <a:r>
              <a:rPr lang="en-US" sz="2000" dirty="0" smtClean="0">
                <a:solidFill>
                  <a:schemeClr val="tx1"/>
                </a:solidFill>
                <a:latin typeface="Arial Narrow" pitchFamily="34" charset="0"/>
                <a:hlinkClick r:id="rId8"/>
              </a:rPr>
              <a:t>http://www.ode.state.oh.us/GD/Templates/Pages/ODE/ODEPrimary.aspx?page=2&amp;TopicRelationID=1704</a:t>
            </a:r>
            <a:endParaRPr lang="en-US" sz="2000" dirty="0" smtClean="0">
              <a:solidFill>
                <a:schemeClr val="tx1"/>
              </a:solidFill>
              <a:latin typeface="Arial Narrow" pitchFamily="34" charset="0"/>
            </a:endParaRPr>
          </a:p>
          <a:p>
            <a:pPr lvl="1" algn="l">
              <a:buFont typeface="Wingdings" pitchFamily="2" charset="2"/>
              <a:buChar char="Ø"/>
            </a:pPr>
            <a:r>
              <a:rPr lang="en-US" sz="2000" dirty="0" smtClean="0">
                <a:solidFill>
                  <a:schemeClr val="tx1"/>
                </a:solidFill>
                <a:latin typeface="Arial Narrow" pitchFamily="34" charset="0"/>
              </a:rPr>
              <a:t>Common Core Standards - </a:t>
            </a:r>
            <a:r>
              <a:rPr lang="en-US" sz="2000" dirty="0" smtClean="0">
                <a:solidFill>
                  <a:schemeClr val="tx1"/>
                </a:solidFill>
                <a:latin typeface="Arial Narrow" pitchFamily="34" charset="0"/>
                <a:hlinkClick r:id="rId9"/>
              </a:rPr>
              <a:t>http://www.corestandards.org/</a:t>
            </a:r>
            <a:endParaRPr lang="en-US" sz="2000" dirty="0" smtClean="0">
              <a:solidFill>
                <a:schemeClr val="tx1"/>
              </a:solidFill>
              <a:latin typeface="Arial Narrow" pitchFamily="34" charset="0"/>
            </a:endParaRPr>
          </a:p>
          <a:p>
            <a:pPr lvl="1" algn="l">
              <a:buFont typeface="Wingdings" pitchFamily="2" charset="2"/>
              <a:buChar char="Ø"/>
            </a:pPr>
            <a:r>
              <a:rPr lang="en-US" sz="2000" dirty="0" smtClean="0">
                <a:solidFill>
                  <a:schemeClr val="tx1"/>
                </a:solidFill>
                <a:latin typeface="Arial Narrow" pitchFamily="34" charset="0"/>
              </a:rPr>
              <a:t> Tools for the Common Core Standards - </a:t>
            </a:r>
            <a:r>
              <a:rPr lang="en-US" sz="2000" dirty="0" smtClean="0">
                <a:solidFill>
                  <a:schemeClr val="tx1"/>
                </a:solidFill>
                <a:latin typeface="Arial Narrow" pitchFamily="34" charset="0"/>
                <a:hlinkClick r:id="rId10"/>
              </a:rPr>
              <a:t>http://commoncoretools.me/</a:t>
            </a:r>
            <a:endParaRPr lang="en-US" sz="2000" dirty="0" smtClean="0">
              <a:solidFill>
                <a:schemeClr val="tx1"/>
              </a:solidFill>
              <a:latin typeface="Arial Narrow" pitchFamily="34" charset="0"/>
            </a:endParaRPr>
          </a:p>
          <a:p>
            <a:pPr lvl="1" algn="l">
              <a:buFont typeface="Wingdings" pitchFamily="2" charset="2"/>
              <a:buChar char="Ø"/>
            </a:pPr>
            <a:r>
              <a:rPr lang="en-US" sz="2000" dirty="0" smtClean="0">
                <a:solidFill>
                  <a:schemeClr val="tx1"/>
                </a:solidFill>
                <a:latin typeface="Arial Narrow" pitchFamily="34" charset="0"/>
              </a:rPr>
              <a:t> Phil </a:t>
            </a:r>
            <a:r>
              <a:rPr lang="en-US" sz="2000" dirty="0" err="1" smtClean="0">
                <a:solidFill>
                  <a:schemeClr val="tx1"/>
                </a:solidFill>
                <a:latin typeface="Arial Narrow" pitchFamily="34" charset="0"/>
              </a:rPr>
              <a:t>Daro</a:t>
            </a:r>
            <a:r>
              <a:rPr lang="en-US" sz="2000" dirty="0" smtClean="0">
                <a:solidFill>
                  <a:schemeClr val="tx1"/>
                </a:solidFill>
                <a:latin typeface="Arial Narrow" pitchFamily="34" charset="0"/>
              </a:rPr>
              <a:t> talks about the Common Core Mathematics Standards - </a:t>
            </a:r>
            <a:r>
              <a:rPr lang="en-US" sz="2000" dirty="0" smtClean="0">
                <a:solidFill>
                  <a:schemeClr val="tx1"/>
                </a:solidFill>
                <a:latin typeface="Arial Narrow" pitchFamily="34" charset="0"/>
                <a:hlinkClick r:id="rId11"/>
              </a:rPr>
              <a:t>http://serpmedia.org/daro-talks/index.html</a:t>
            </a:r>
            <a:endParaRPr lang="en-US" sz="2000" dirty="0" smtClean="0">
              <a:solidFill>
                <a:schemeClr val="tx1"/>
              </a:solidFill>
              <a:latin typeface="Arial Narrow" pitchFamily="34" charset="0"/>
            </a:endParaRPr>
          </a:p>
          <a:p>
            <a:pPr algn="l">
              <a:buFont typeface="Arial" pitchFamily="34" charset="0"/>
              <a:buChar char="•"/>
            </a:pPr>
            <a:r>
              <a:rPr lang="en-US" sz="2400" dirty="0" smtClean="0">
                <a:solidFill>
                  <a:schemeClr val="tx1"/>
                </a:solidFill>
                <a:latin typeface="Arial Narrow" pitchFamily="34" charset="0"/>
              </a:rPr>
              <a:t>Books</a:t>
            </a:r>
          </a:p>
          <a:p>
            <a:pPr lvl="1" algn="l">
              <a:buFont typeface="Wingdings" pitchFamily="2" charset="2"/>
              <a:buChar char="Ø"/>
            </a:pPr>
            <a:r>
              <a:rPr lang="en-US" sz="2000" dirty="0" smtClean="0">
                <a:solidFill>
                  <a:schemeClr val="tx1"/>
                </a:solidFill>
                <a:latin typeface="Arial Narrow" pitchFamily="34" charset="0"/>
              </a:rPr>
              <a:t>Van </a:t>
            </a:r>
            <a:r>
              <a:rPr lang="en-US" sz="2000" dirty="0" err="1" smtClean="0">
                <a:solidFill>
                  <a:schemeClr val="tx1"/>
                </a:solidFill>
                <a:latin typeface="Arial Narrow" pitchFamily="34" charset="0"/>
              </a:rPr>
              <a:t>DeWalle</a:t>
            </a:r>
            <a:r>
              <a:rPr lang="en-US" sz="2000" dirty="0" smtClean="0">
                <a:solidFill>
                  <a:schemeClr val="tx1"/>
                </a:solidFill>
                <a:latin typeface="Arial Narrow" pitchFamily="34" charset="0"/>
              </a:rPr>
              <a:t>  and </a:t>
            </a:r>
            <a:r>
              <a:rPr lang="en-US" sz="2000" dirty="0" err="1" smtClean="0">
                <a:solidFill>
                  <a:schemeClr val="tx1"/>
                </a:solidFill>
                <a:latin typeface="Arial Narrow" pitchFamily="34" charset="0"/>
              </a:rPr>
              <a:t>Lovin</a:t>
            </a:r>
            <a:r>
              <a:rPr lang="en-US" sz="2000" dirty="0" smtClean="0">
                <a:solidFill>
                  <a:schemeClr val="tx1"/>
                </a:solidFill>
                <a:latin typeface="Arial Narrow" pitchFamily="34" charset="0"/>
              </a:rPr>
              <a:t>, </a:t>
            </a:r>
            <a:r>
              <a:rPr lang="en-US" sz="2000" i="1" dirty="0" smtClean="0">
                <a:solidFill>
                  <a:schemeClr val="tx1"/>
                </a:solidFill>
                <a:latin typeface="Arial Narrow" pitchFamily="34" charset="0"/>
              </a:rPr>
              <a:t>Teaching Student-Centered Mathematics, 6-8</a:t>
            </a:r>
          </a:p>
          <a:p>
            <a:pPr algn="l">
              <a:buFont typeface="Arial" pitchFamily="34" charset="0"/>
              <a:buChar char="•"/>
            </a:pPr>
            <a:endParaRPr lang="en-US" sz="1400" dirty="0">
              <a:solidFill>
                <a:schemeClr val="tx1"/>
              </a:solidFill>
            </a:endParaRPr>
          </a:p>
        </p:txBody>
      </p:sp>
      <p:pic>
        <p:nvPicPr>
          <p:cNvPr id="5" name="Picture 2" descr="C:\Users\Janet Wyche\AppData\Local\Temp\notesCB2CD5\CCGPS_LogoAPPLE2.jpg"/>
          <p:cNvPicPr>
            <a:picLocks noChangeAspect="1" noChangeArrowheads="1"/>
          </p:cNvPicPr>
          <p:nvPr/>
        </p:nvPicPr>
        <p:blipFill>
          <a:blip r:embed="rId12" cstate="print"/>
          <a:srcRect/>
          <a:stretch>
            <a:fillRect/>
          </a:stretch>
        </p:blipFill>
        <p:spPr bwMode="auto">
          <a:xfrm>
            <a:off x="7543800" y="1524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28601"/>
            <a:ext cx="7772400" cy="685799"/>
          </a:xfrm>
        </p:spPr>
        <p:txBody>
          <a:bodyPr/>
          <a:lstStyle/>
          <a:p>
            <a:r>
              <a:rPr lang="en-US" dirty="0" smtClean="0">
                <a:latin typeface="Arial Narrow" pitchFamily="34" charset="0"/>
              </a:rPr>
              <a:t>Resources</a:t>
            </a:r>
            <a:endParaRPr lang="en-US" dirty="0">
              <a:latin typeface="Arial Narrow" pitchFamily="34" charset="0"/>
            </a:endParaRPr>
          </a:p>
        </p:txBody>
      </p:sp>
      <p:sp>
        <p:nvSpPr>
          <p:cNvPr id="3" name="Subtitle 2"/>
          <p:cNvSpPr>
            <a:spLocks noGrp="1"/>
          </p:cNvSpPr>
          <p:nvPr>
            <p:ph type="subTitle" idx="1"/>
          </p:nvPr>
        </p:nvSpPr>
        <p:spPr>
          <a:xfrm>
            <a:off x="457200" y="914400"/>
            <a:ext cx="8382000" cy="5562600"/>
          </a:xfrm>
        </p:spPr>
        <p:txBody>
          <a:bodyPr/>
          <a:lstStyle/>
          <a:p>
            <a:pPr algn="l">
              <a:buFont typeface="Arial" pitchFamily="34" charset="0"/>
              <a:buChar char="•"/>
            </a:pPr>
            <a:r>
              <a:rPr lang="en-US" sz="2400" dirty="0" smtClean="0">
                <a:solidFill>
                  <a:schemeClr val="tx1"/>
                </a:solidFill>
                <a:latin typeface="Arial Narrow" pitchFamily="34" charset="0"/>
              </a:rPr>
              <a:t> Professional Learning Resources</a:t>
            </a:r>
          </a:p>
          <a:p>
            <a:pPr lvl="1" algn="l">
              <a:buFont typeface="Wingdings" pitchFamily="2" charset="2"/>
              <a:buChar char="Ø"/>
            </a:pPr>
            <a:r>
              <a:rPr lang="en-US" sz="1600" dirty="0" smtClean="0">
                <a:solidFill>
                  <a:schemeClr val="tx1"/>
                </a:solidFill>
                <a:latin typeface="Arial Narrow" pitchFamily="34" charset="0"/>
              </a:rPr>
              <a:t> </a:t>
            </a:r>
            <a:r>
              <a:rPr lang="en-US" sz="2000" dirty="0" smtClean="0">
                <a:solidFill>
                  <a:schemeClr val="tx1"/>
                </a:solidFill>
                <a:latin typeface="Arial Narrow" pitchFamily="34" charset="0"/>
              </a:rPr>
              <a:t>Inside Mathematics- </a:t>
            </a:r>
            <a:r>
              <a:rPr lang="en-US" sz="2000" dirty="0" smtClean="0">
                <a:solidFill>
                  <a:schemeClr val="tx1"/>
                </a:solidFill>
                <a:latin typeface="Arial Narrow" pitchFamily="34" charset="0"/>
                <a:hlinkClick r:id="rId3"/>
              </a:rPr>
              <a:t>http://www.insidemathematics.org/</a:t>
            </a:r>
            <a:endParaRPr lang="en-US" sz="2000" dirty="0" smtClean="0">
              <a:solidFill>
                <a:schemeClr val="tx1"/>
              </a:solidFill>
              <a:latin typeface="Arial Narrow" pitchFamily="34" charset="0"/>
            </a:endParaRPr>
          </a:p>
          <a:p>
            <a:pPr lvl="1" algn="l">
              <a:buFont typeface="Wingdings" pitchFamily="2" charset="2"/>
              <a:buChar char="Ø"/>
            </a:pPr>
            <a:r>
              <a:rPr lang="en-US" sz="2000" dirty="0" smtClean="0">
                <a:solidFill>
                  <a:schemeClr val="tx1"/>
                </a:solidFill>
                <a:latin typeface="Arial Narrow" pitchFamily="34" charset="0"/>
              </a:rPr>
              <a:t>Annenberg Learner - </a:t>
            </a:r>
            <a:r>
              <a:rPr lang="en-US" sz="2000" dirty="0" smtClean="0">
                <a:solidFill>
                  <a:schemeClr val="tx1"/>
                </a:solidFill>
                <a:latin typeface="Arial Narrow" pitchFamily="34" charset="0"/>
                <a:hlinkClick r:id="rId4"/>
              </a:rPr>
              <a:t>http://www.learner.org/index.html</a:t>
            </a:r>
            <a:endParaRPr lang="en-US" sz="2000" dirty="0" smtClean="0">
              <a:solidFill>
                <a:schemeClr val="tx1"/>
              </a:solidFill>
              <a:latin typeface="Arial Narrow" pitchFamily="34" charset="0"/>
            </a:endParaRPr>
          </a:p>
          <a:p>
            <a:pPr lvl="1" algn="l">
              <a:buFont typeface="Wingdings" pitchFamily="2" charset="2"/>
              <a:buChar char="Ø"/>
            </a:pPr>
            <a:r>
              <a:rPr lang="en-US" sz="2000" dirty="0" smtClean="0">
                <a:solidFill>
                  <a:schemeClr val="tx1"/>
                </a:solidFill>
                <a:latin typeface="Arial Narrow" pitchFamily="34" charset="0"/>
              </a:rPr>
              <a:t> </a:t>
            </a:r>
            <a:r>
              <a:rPr lang="en-US" sz="2000" dirty="0" err="1" smtClean="0">
                <a:solidFill>
                  <a:schemeClr val="tx1"/>
                </a:solidFill>
                <a:latin typeface="Arial Narrow" pitchFamily="34" charset="0"/>
              </a:rPr>
              <a:t>Edutopia</a:t>
            </a:r>
            <a:r>
              <a:rPr lang="en-US" sz="2000" dirty="0" smtClean="0">
                <a:solidFill>
                  <a:schemeClr val="tx1"/>
                </a:solidFill>
                <a:latin typeface="Arial Narrow" pitchFamily="34" charset="0"/>
              </a:rPr>
              <a:t> – </a:t>
            </a:r>
            <a:r>
              <a:rPr lang="en-US" sz="2000" dirty="0" smtClean="0">
                <a:solidFill>
                  <a:schemeClr val="tx1"/>
                </a:solidFill>
                <a:latin typeface="Arial Narrow" pitchFamily="34" charset="0"/>
                <a:hlinkClick r:id="rId5"/>
              </a:rPr>
              <a:t>http://www.edutopia.org</a:t>
            </a:r>
            <a:endParaRPr lang="en-US" sz="2000" dirty="0" smtClean="0">
              <a:solidFill>
                <a:schemeClr val="tx1"/>
              </a:solidFill>
              <a:latin typeface="Arial Narrow" pitchFamily="34" charset="0"/>
            </a:endParaRPr>
          </a:p>
          <a:p>
            <a:pPr lvl="1" algn="l">
              <a:buFont typeface="Wingdings" pitchFamily="2" charset="2"/>
              <a:buChar char="Ø"/>
            </a:pPr>
            <a:r>
              <a:rPr lang="en-US" sz="2000" dirty="0" smtClean="0">
                <a:solidFill>
                  <a:schemeClr val="tx1"/>
                </a:solidFill>
                <a:latin typeface="Arial Narrow" pitchFamily="34" charset="0"/>
              </a:rPr>
              <a:t> Teaching Channel - </a:t>
            </a:r>
            <a:r>
              <a:rPr lang="en-US" sz="2000" dirty="0" smtClean="0">
                <a:solidFill>
                  <a:schemeClr val="tx1"/>
                </a:solidFill>
                <a:latin typeface="Arial Narrow" pitchFamily="34" charset="0"/>
                <a:hlinkClick r:id="rId6"/>
              </a:rPr>
              <a:t>http://www.teachingchannel.org</a:t>
            </a:r>
            <a:endParaRPr lang="en-US" sz="2000" dirty="0" smtClean="0">
              <a:solidFill>
                <a:schemeClr val="tx1"/>
              </a:solidFill>
              <a:latin typeface="Arial Narrow" pitchFamily="34" charset="0"/>
            </a:endParaRPr>
          </a:p>
          <a:p>
            <a:pPr algn="l">
              <a:buFont typeface="Arial" pitchFamily="34" charset="0"/>
              <a:buChar char="•"/>
            </a:pPr>
            <a:r>
              <a:rPr lang="en-US" sz="2400" dirty="0" smtClean="0">
                <a:solidFill>
                  <a:schemeClr val="tx1"/>
                </a:solidFill>
                <a:latin typeface="Arial Narrow" pitchFamily="34" charset="0"/>
              </a:rPr>
              <a:t>  Assessment Resources </a:t>
            </a:r>
          </a:p>
          <a:p>
            <a:pPr lvl="1" algn="l">
              <a:buFont typeface="Wingdings" pitchFamily="2" charset="2"/>
              <a:buChar char="Ø"/>
            </a:pPr>
            <a:r>
              <a:rPr lang="en-US" sz="1600" dirty="0" smtClean="0">
                <a:solidFill>
                  <a:schemeClr val="tx1"/>
                </a:solidFill>
                <a:latin typeface="Arial Narrow" pitchFamily="34" charset="0"/>
              </a:rPr>
              <a:t> </a:t>
            </a:r>
            <a:r>
              <a:rPr lang="en-US" sz="1800" dirty="0" smtClean="0">
                <a:solidFill>
                  <a:schemeClr val="tx1"/>
                </a:solidFill>
                <a:latin typeface="Arial Narrow" pitchFamily="34" charset="0"/>
              </a:rPr>
              <a:t> </a:t>
            </a:r>
            <a:r>
              <a:rPr lang="en-US" sz="2000" dirty="0" smtClean="0">
                <a:solidFill>
                  <a:schemeClr val="tx1"/>
                </a:solidFill>
                <a:latin typeface="Arial Narrow" pitchFamily="34" charset="0"/>
              </a:rPr>
              <a:t>MAP - </a:t>
            </a:r>
            <a:r>
              <a:rPr lang="en-US" sz="2000" dirty="0" smtClean="0">
                <a:solidFill>
                  <a:schemeClr val="tx1"/>
                </a:solidFill>
                <a:latin typeface="Arial Narrow" pitchFamily="34" charset="0"/>
                <a:hlinkClick r:id="rId7"/>
              </a:rPr>
              <a:t>http://www.map.mathshell.org.uk/materials/index.php</a:t>
            </a:r>
            <a:endParaRPr lang="en-US" sz="2000" dirty="0" smtClean="0">
              <a:solidFill>
                <a:schemeClr val="tx1"/>
              </a:solidFill>
              <a:latin typeface="Arial Narrow" pitchFamily="34" charset="0"/>
            </a:endParaRPr>
          </a:p>
          <a:p>
            <a:pPr lvl="1" algn="l">
              <a:buFont typeface="Wingdings" pitchFamily="2" charset="2"/>
              <a:buChar char="Ø"/>
            </a:pPr>
            <a:r>
              <a:rPr lang="en-US" sz="2000" dirty="0" smtClean="0">
                <a:solidFill>
                  <a:schemeClr val="tx1"/>
                </a:solidFill>
                <a:latin typeface="Arial Narrow" pitchFamily="34" charset="0"/>
              </a:rPr>
              <a:t> CCSS Toolbox: PARCC Prototyping Project - </a:t>
            </a:r>
            <a:r>
              <a:rPr lang="en-US" sz="2000" dirty="0" smtClean="0">
                <a:solidFill>
                  <a:schemeClr val="tx1"/>
                </a:solidFill>
                <a:latin typeface="Arial Narrow" pitchFamily="34" charset="0"/>
                <a:hlinkClick r:id="rId8"/>
              </a:rPr>
              <a:t>http://www.ccsstoolbox.org/</a:t>
            </a:r>
            <a:endParaRPr lang="en-US" sz="2000" dirty="0" smtClean="0">
              <a:solidFill>
                <a:schemeClr val="tx1"/>
              </a:solidFill>
              <a:latin typeface="Arial Narrow" pitchFamily="34" charset="0"/>
            </a:endParaRPr>
          </a:p>
          <a:p>
            <a:pPr lvl="1" algn="l">
              <a:buFont typeface="Wingdings" pitchFamily="2" charset="2"/>
              <a:buChar char="Ø"/>
            </a:pPr>
            <a:r>
              <a:rPr lang="en-US" sz="2000" dirty="0" smtClean="0">
                <a:solidFill>
                  <a:schemeClr val="tx1"/>
                </a:solidFill>
                <a:latin typeface="Arial Narrow" pitchFamily="34" charset="0"/>
              </a:rPr>
              <a:t> PARCC - </a:t>
            </a:r>
            <a:r>
              <a:rPr lang="en-US" sz="2000" dirty="0" smtClean="0">
                <a:solidFill>
                  <a:schemeClr val="tx1"/>
                </a:solidFill>
                <a:latin typeface="Arial Narrow" pitchFamily="34" charset="0"/>
                <a:hlinkClick r:id="rId9"/>
              </a:rPr>
              <a:t>http://www.parcconline.org/parcc-states</a:t>
            </a:r>
            <a:endParaRPr lang="en-US" sz="2000" dirty="0" smtClean="0">
              <a:solidFill>
                <a:schemeClr val="tx1"/>
              </a:solidFill>
              <a:latin typeface="Arial Narrow" pitchFamily="34" charset="0"/>
            </a:endParaRPr>
          </a:p>
          <a:p>
            <a:pPr algn="l">
              <a:buFont typeface="Arial" pitchFamily="34" charset="0"/>
              <a:buChar char="•"/>
            </a:pPr>
            <a:r>
              <a:rPr lang="en-US" sz="2400" dirty="0" smtClean="0">
                <a:solidFill>
                  <a:schemeClr val="tx1"/>
                </a:solidFill>
                <a:latin typeface="Arial Narrow" pitchFamily="34" charset="0"/>
              </a:rPr>
              <a:t> Blogs</a:t>
            </a:r>
          </a:p>
          <a:p>
            <a:pPr lvl="1" algn="l">
              <a:buFont typeface="Wingdings" pitchFamily="2" charset="2"/>
              <a:buChar char="Ø"/>
            </a:pPr>
            <a:r>
              <a:rPr lang="en-US" sz="2000" dirty="0" smtClean="0">
                <a:solidFill>
                  <a:schemeClr val="tx1"/>
                </a:solidFill>
              </a:rPr>
              <a:t>Dan Meyer</a:t>
            </a:r>
            <a:r>
              <a:rPr lang="en-US" sz="2000" dirty="0" smtClean="0"/>
              <a:t>  – </a:t>
            </a:r>
            <a:r>
              <a:rPr lang="en-US" sz="2000" dirty="0" smtClean="0">
                <a:hlinkClick r:id="rId10"/>
              </a:rPr>
              <a:t>http://blog.mrmeyer.com/</a:t>
            </a:r>
            <a:endParaRPr lang="en-US" sz="2000" dirty="0" smtClean="0"/>
          </a:p>
          <a:p>
            <a:pPr lvl="1" algn="l">
              <a:buFont typeface="Wingdings" pitchFamily="2" charset="2"/>
              <a:buChar char="Ø"/>
            </a:pPr>
            <a:r>
              <a:rPr lang="en-US" sz="2000" dirty="0" err="1" smtClean="0">
                <a:solidFill>
                  <a:schemeClr val="tx1"/>
                </a:solidFill>
              </a:rPr>
              <a:t>Timon</a:t>
            </a:r>
            <a:r>
              <a:rPr lang="en-US" sz="2000" dirty="0" smtClean="0">
                <a:solidFill>
                  <a:schemeClr val="tx1"/>
                </a:solidFill>
              </a:rPr>
              <a:t> </a:t>
            </a:r>
            <a:r>
              <a:rPr lang="en-US" sz="2000" dirty="0" err="1" smtClean="0">
                <a:solidFill>
                  <a:schemeClr val="tx1"/>
                </a:solidFill>
              </a:rPr>
              <a:t>Piccini</a:t>
            </a:r>
            <a:r>
              <a:rPr lang="en-US" sz="2000" dirty="0" smtClean="0">
                <a:solidFill>
                  <a:schemeClr val="tx1"/>
                </a:solidFill>
              </a:rPr>
              <a:t> </a:t>
            </a:r>
            <a:r>
              <a:rPr lang="en-US" sz="2000" dirty="0" smtClean="0"/>
              <a:t>– </a:t>
            </a:r>
            <a:r>
              <a:rPr lang="en-US" sz="2000" dirty="0" smtClean="0">
                <a:hlinkClick r:id="rId11"/>
              </a:rPr>
              <a:t>http://mrpiccmath.weebly.com/3-acts.html</a:t>
            </a:r>
            <a:endParaRPr lang="en-US" sz="2000" dirty="0" smtClean="0"/>
          </a:p>
          <a:p>
            <a:pPr lvl="1" algn="l">
              <a:buFont typeface="Wingdings" pitchFamily="2" charset="2"/>
              <a:buChar char="Ø"/>
            </a:pPr>
            <a:r>
              <a:rPr lang="en-US" sz="2000" dirty="0" smtClean="0">
                <a:solidFill>
                  <a:schemeClr val="tx1"/>
                </a:solidFill>
              </a:rPr>
              <a:t>Dan Anderson </a:t>
            </a:r>
            <a:r>
              <a:rPr lang="en-US" sz="2000" dirty="0" smtClean="0"/>
              <a:t>– </a:t>
            </a:r>
            <a:r>
              <a:rPr lang="en-US" sz="2000" dirty="0" smtClean="0">
                <a:hlinkClick r:id="rId12"/>
              </a:rPr>
              <a:t>http://blog.recursiveprocess.com/tag/wcydwt/</a:t>
            </a:r>
            <a:endParaRPr lang="en-US" sz="2000" dirty="0" smtClean="0"/>
          </a:p>
          <a:p>
            <a:pPr algn="l">
              <a:buFont typeface="Arial" pitchFamily="34" charset="0"/>
              <a:buChar char="•"/>
            </a:pPr>
            <a:endParaRPr lang="en-US" sz="1400" dirty="0" smtClean="0">
              <a:solidFill>
                <a:schemeClr val="tx1"/>
              </a:solidFill>
              <a:hlinkClick r:id="rId5"/>
            </a:endParaRPr>
          </a:p>
          <a:p>
            <a:pPr algn="l">
              <a:buFont typeface="Arial" pitchFamily="34" charset="0"/>
              <a:buChar char="•"/>
            </a:pPr>
            <a:endParaRPr lang="en-US" sz="1400" dirty="0">
              <a:solidFill>
                <a:schemeClr val="tx1"/>
              </a:solidFill>
            </a:endParaRPr>
          </a:p>
        </p:txBody>
      </p:sp>
      <p:pic>
        <p:nvPicPr>
          <p:cNvPr id="4" name="Picture 2" descr="C:\Users\Janet Wyche\AppData\Local\Temp\notesCB2CD5\CCGPS_LogoAPPLE2.jpg"/>
          <p:cNvPicPr>
            <a:picLocks noChangeAspect="1" noChangeArrowheads="1"/>
          </p:cNvPicPr>
          <p:nvPr/>
        </p:nvPicPr>
        <p:blipFill>
          <a:blip r:embed="rId13" cstate="print"/>
          <a:srcRect/>
          <a:stretch>
            <a:fillRect/>
          </a:stretch>
        </p:blipFill>
        <p:spPr bwMode="auto">
          <a:xfrm>
            <a:off x="7543800" y="1524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28601"/>
            <a:ext cx="7772400" cy="685799"/>
          </a:xfrm>
        </p:spPr>
        <p:txBody>
          <a:bodyPr/>
          <a:lstStyle/>
          <a:p>
            <a:r>
              <a:rPr lang="en-US" dirty="0" smtClean="0">
                <a:latin typeface="Arial Narrow" pitchFamily="34" charset="0"/>
              </a:rPr>
              <a:t>Resources</a:t>
            </a:r>
            <a:endParaRPr lang="en-US" dirty="0">
              <a:latin typeface="Arial Narrow" pitchFamily="34" charset="0"/>
            </a:endParaRPr>
          </a:p>
        </p:txBody>
      </p:sp>
      <p:sp>
        <p:nvSpPr>
          <p:cNvPr id="3" name="Subtitle 2"/>
          <p:cNvSpPr>
            <a:spLocks noGrp="1"/>
          </p:cNvSpPr>
          <p:nvPr>
            <p:ph type="subTitle" idx="1"/>
          </p:nvPr>
        </p:nvSpPr>
        <p:spPr>
          <a:xfrm>
            <a:off x="457200" y="914400"/>
            <a:ext cx="8382000" cy="5715000"/>
          </a:xfrm>
        </p:spPr>
        <p:txBody>
          <a:bodyPr/>
          <a:lstStyle/>
          <a:p>
            <a:pPr algn="l">
              <a:buFont typeface="Arial" pitchFamily="34" charset="0"/>
              <a:buChar char="•"/>
            </a:pPr>
            <a:r>
              <a:rPr lang="en-US" sz="2400" dirty="0" smtClean="0">
                <a:solidFill>
                  <a:schemeClr val="tx1"/>
                </a:solidFill>
                <a:latin typeface="Arial Narrow" pitchFamily="34" charset="0"/>
              </a:rPr>
              <a:t>  Dana Center’s CCSS Toolbox - PARCC Prototyping Project</a:t>
            </a:r>
          </a:p>
          <a:p>
            <a:pPr lvl="1" algn="l">
              <a:buFont typeface="Wingdings" pitchFamily="2" charset="2"/>
              <a:buChar char="Ø"/>
            </a:pPr>
            <a:r>
              <a:rPr lang="en-US" sz="2000" dirty="0" smtClean="0">
                <a:solidFill>
                  <a:schemeClr val="tx1"/>
                </a:solidFill>
                <a:latin typeface="Arial Narrow" pitchFamily="34" charset="0"/>
                <a:hlinkClick r:id="rId3"/>
              </a:rPr>
              <a:t>http://www.ccsstoolbox.com/</a:t>
            </a:r>
            <a:endParaRPr lang="en-US" sz="1400" dirty="0" smtClean="0">
              <a:solidFill>
                <a:schemeClr val="tx1"/>
              </a:solidFill>
              <a:hlinkClick r:id="rId4"/>
            </a:endParaRPr>
          </a:p>
          <a:p>
            <a:pPr algn="l">
              <a:buFont typeface="Arial" pitchFamily="34" charset="0"/>
              <a:buChar char="•"/>
            </a:pPr>
            <a:endParaRPr lang="en-US" sz="1400" dirty="0">
              <a:solidFill>
                <a:schemeClr val="tx1"/>
              </a:solidFill>
            </a:endParaRPr>
          </a:p>
        </p:txBody>
      </p:sp>
      <p:pic>
        <p:nvPicPr>
          <p:cNvPr id="4" name="Picture 2" descr="C:\Users\Janet Wyche\AppData\Local\Temp\notesCB2CD5\CCGPS_LogoAPPLE2.jpg"/>
          <p:cNvPicPr>
            <a:picLocks noChangeAspect="1" noChangeArrowheads="1"/>
          </p:cNvPicPr>
          <p:nvPr/>
        </p:nvPicPr>
        <p:blipFill>
          <a:blip r:embed="rId5" cstate="print"/>
          <a:srcRect/>
          <a:stretch>
            <a:fillRect/>
          </a:stretch>
        </p:blipFill>
        <p:spPr bwMode="auto">
          <a:xfrm>
            <a:off x="7543800" y="1524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7" name="Picture 6"/>
          <p:cNvPicPr/>
          <p:nvPr/>
        </p:nvPicPr>
        <p:blipFill>
          <a:blip r:embed="rId6" cstate="print"/>
          <a:srcRect l="960" t="18374" r="1388" b="1626"/>
          <a:stretch>
            <a:fillRect/>
          </a:stretch>
        </p:blipFill>
        <p:spPr bwMode="auto">
          <a:xfrm>
            <a:off x="914400" y="1828800"/>
            <a:ext cx="7239000" cy="413004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28601"/>
            <a:ext cx="7772400" cy="685799"/>
          </a:xfrm>
        </p:spPr>
        <p:txBody>
          <a:bodyPr/>
          <a:lstStyle/>
          <a:p>
            <a:r>
              <a:rPr lang="en-US" dirty="0" smtClean="0">
                <a:latin typeface="Arial Narrow" pitchFamily="34" charset="0"/>
              </a:rPr>
              <a:t>Resources</a:t>
            </a:r>
            <a:endParaRPr lang="en-US" dirty="0">
              <a:latin typeface="Arial Narrow" pitchFamily="34" charset="0"/>
            </a:endParaRPr>
          </a:p>
        </p:txBody>
      </p:sp>
      <p:sp>
        <p:nvSpPr>
          <p:cNvPr id="3" name="Subtitle 2"/>
          <p:cNvSpPr>
            <a:spLocks noGrp="1"/>
          </p:cNvSpPr>
          <p:nvPr>
            <p:ph type="subTitle" idx="1"/>
          </p:nvPr>
        </p:nvSpPr>
        <p:spPr>
          <a:xfrm>
            <a:off x="457200" y="914400"/>
            <a:ext cx="8382000" cy="5715000"/>
          </a:xfrm>
        </p:spPr>
        <p:txBody>
          <a:bodyPr/>
          <a:lstStyle/>
          <a:p>
            <a:pPr algn="l">
              <a:buFont typeface="Arial" pitchFamily="34" charset="0"/>
              <a:buChar char="•"/>
            </a:pPr>
            <a:r>
              <a:rPr lang="en-US" sz="2400" dirty="0" smtClean="0">
                <a:solidFill>
                  <a:schemeClr val="tx1"/>
                </a:solidFill>
                <a:latin typeface="Arial Narrow" pitchFamily="34" charset="0"/>
              </a:rPr>
              <a:t>  Dan Meyer’s Three-Act Math Tasks</a:t>
            </a:r>
          </a:p>
          <a:p>
            <a:pPr lvl="1" algn="l">
              <a:buFont typeface="Wingdings" pitchFamily="2" charset="2"/>
              <a:buChar char="Ø"/>
            </a:pPr>
            <a:r>
              <a:rPr lang="en-US" sz="2000" u="sng" dirty="0" smtClean="0">
                <a:hlinkClick r:id="rId3"/>
              </a:rPr>
              <a:t>https://docs.google.com/spreadsheet/lv?key=0AjIqyKM9d7ZYdEhtR3BJMmdBWnM2YWxWYVM1UWowTEE</a:t>
            </a:r>
            <a:endParaRPr lang="en-US" sz="2000" dirty="0" smtClean="0"/>
          </a:p>
          <a:p>
            <a:pPr algn="l">
              <a:buFont typeface="Arial" pitchFamily="34" charset="0"/>
              <a:buChar char="•"/>
            </a:pPr>
            <a:endParaRPr lang="en-US" sz="1400" dirty="0" smtClean="0">
              <a:solidFill>
                <a:schemeClr val="tx1"/>
              </a:solidFill>
              <a:hlinkClick r:id="rId4"/>
            </a:endParaRPr>
          </a:p>
          <a:p>
            <a:pPr algn="l">
              <a:buFont typeface="Arial" pitchFamily="34" charset="0"/>
              <a:buChar char="•"/>
            </a:pPr>
            <a:endParaRPr lang="en-US" sz="1400" dirty="0">
              <a:solidFill>
                <a:schemeClr val="tx1"/>
              </a:solidFill>
            </a:endParaRPr>
          </a:p>
        </p:txBody>
      </p:sp>
      <p:pic>
        <p:nvPicPr>
          <p:cNvPr id="4" name="Picture 2" descr="C:\Users\Janet Wyche\AppData\Local\Temp\notesCB2CD5\CCGPS_LogoAPPLE2.jpg"/>
          <p:cNvPicPr>
            <a:picLocks noChangeAspect="1" noChangeArrowheads="1"/>
          </p:cNvPicPr>
          <p:nvPr/>
        </p:nvPicPr>
        <p:blipFill>
          <a:blip r:embed="rId5" cstate="print"/>
          <a:srcRect/>
          <a:stretch>
            <a:fillRect/>
          </a:stretch>
        </p:blipFill>
        <p:spPr bwMode="auto">
          <a:xfrm>
            <a:off x="7543800" y="1524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2051" name="Picture 3"/>
          <p:cNvPicPr>
            <a:picLocks noChangeAspect="1" noChangeArrowheads="1"/>
          </p:cNvPicPr>
          <p:nvPr/>
        </p:nvPicPr>
        <p:blipFill>
          <a:blip r:embed="rId6" cstate="print"/>
          <a:srcRect/>
          <a:stretch>
            <a:fillRect/>
          </a:stretch>
        </p:blipFill>
        <p:spPr bwMode="auto">
          <a:xfrm>
            <a:off x="609600" y="2057400"/>
            <a:ext cx="8001000" cy="44291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92162"/>
          </a:xfrm>
        </p:spPr>
        <p:txBody>
          <a:bodyPr/>
          <a:lstStyle/>
          <a:p>
            <a:r>
              <a:rPr lang="en-US" dirty="0" smtClean="0"/>
              <a:t>As you start your day tomorrow…</a:t>
            </a:r>
            <a:endParaRPr lang="en-US" dirty="0"/>
          </a:p>
        </p:txBody>
      </p:sp>
      <p:sp>
        <p:nvSpPr>
          <p:cNvPr id="3" name="Content Placeholder 2"/>
          <p:cNvSpPr>
            <a:spLocks noGrp="1"/>
          </p:cNvSpPr>
          <p:nvPr>
            <p:ph idx="1"/>
          </p:nvPr>
        </p:nvSpPr>
        <p:spPr>
          <a:xfrm>
            <a:off x="228600" y="1143000"/>
            <a:ext cx="8763000" cy="4983163"/>
          </a:xfrm>
        </p:spPr>
        <p:txBody>
          <a:bodyPr/>
          <a:lstStyle/>
          <a:p>
            <a:pPr algn="ctr">
              <a:buNone/>
            </a:pPr>
            <a:endParaRPr lang="en-US" sz="1600" dirty="0" smtClean="0"/>
          </a:p>
          <a:p>
            <a:pPr algn="ctr">
              <a:buNone/>
            </a:pPr>
            <a:endParaRPr lang="en-US" sz="1600" dirty="0" smtClean="0"/>
          </a:p>
          <a:p>
            <a:pPr algn="ctr">
              <a:buNone/>
            </a:pPr>
            <a:r>
              <a:rPr lang="en-US" dirty="0" smtClean="0"/>
              <a:t>…the standards are not units of instruction; you don’t always “teach a standard” in one chunk, whatever the order…The standards describe achievements we want students to have.  As my colleague Jason </a:t>
            </a:r>
            <a:r>
              <a:rPr lang="en-US" dirty="0" err="1" smtClean="0"/>
              <a:t>Zimba</a:t>
            </a:r>
            <a:r>
              <a:rPr lang="en-US" dirty="0" smtClean="0"/>
              <a:t> likes to say, </a:t>
            </a:r>
            <a:r>
              <a:rPr lang="en-US" b="1" dirty="0" smtClean="0"/>
              <a:t>you don’t teach standards, you teach mathematics.</a:t>
            </a:r>
          </a:p>
          <a:p>
            <a:pPr>
              <a:buNone/>
            </a:pPr>
            <a:endParaRPr lang="en-US" sz="1800" dirty="0" smtClean="0"/>
          </a:p>
          <a:p>
            <a:pPr>
              <a:buNone/>
            </a:pPr>
            <a:r>
              <a:rPr lang="en-US" sz="1800" dirty="0" smtClean="0"/>
              <a:t>Bill McCallum – lead writer of the CCSM</a:t>
            </a:r>
          </a:p>
          <a:p>
            <a:pPr algn="ctr">
              <a:buNone/>
            </a:pPr>
            <a:endParaRPr lang="en-US" b="1" dirty="0" smtClean="0"/>
          </a:p>
          <a:p>
            <a:pPr algn="ctr">
              <a:buNone/>
            </a:pPr>
            <a:endParaRPr lang="en-US" sz="4000" dirty="0" smtClean="0"/>
          </a:p>
          <a:p>
            <a:pPr>
              <a:buNone/>
            </a:pPr>
            <a:endParaRPr lang="en-US" sz="2400" dirty="0" smtClean="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28601"/>
            <a:ext cx="7772400" cy="761999"/>
          </a:xfrm>
        </p:spPr>
        <p:txBody>
          <a:bodyPr/>
          <a:lstStyle/>
          <a:p>
            <a:r>
              <a:rPr lang="en-US" dirty="0" smtClean="0">
                <a:latin typeface="Arial Narrow" pitchFamily="34" charset="0"/>
              </a:rPr>
              <a:t>Misconception?</a:t>
            </a:r>
            <a:endParaRPr lang="en-US" dirty="0">
              <a:latin typeface="Arial Narrow" pitchFamily="34" charset="0"/>
            </a:endParaRPr>
          </a:p>
        </p:txBody>
      </p:sp>
      <p:sp>
        <p:nvSpPr>
          <p:cNvPr id="3" name="Subtitle 2"/>
          <p:cNvSpPr>
            <a:spLocks noGrp="1"/>
          </p:cNvSpPr>
          <p:nvPr>
            <p:ph type="subTitle" idx="1"/>
          </p:nvPr>
        </p:nvSpPr>
        <p:spPr>
          <a:xfrm>
            <a:off x="228600" y="1143000"/>
            <a:ext cx="8686800" cy="4953000"/>
          </a:xfrm>
        </p:spPr>
        <p:txBody>
          <a:bodyPr/>
          <a:lstStyle/>
          <a:p>
            <a:pPr algn="l"/>
            <a:r>
              <a:rPr lang="en-US" sz="2800" dirty="0" smtClean="0">
                <a:solidFill>
                  <a:schemeClr val="tx1"/>
                </a:solidFill>
              </a:rPr>
              <a:t> </a:t>
            </a:r>
            <a:endParaRPr lang="en-US" sz="2400" dirty="0" smtClean="0">
              <a:solidFill>
                <a:schemeClr val="tx1"/>
              </a:solidFill>
            </a:endParaRPr>
          </a:p>
          <a:p>
            <a:pPr algn="l"/>
            <a:endParaRPr lang="en-US" dirty="0" smtClean="0">
              <a:solidFill>
                <a:schemeClr val="tx1"/>
              </a:solidFill>
            </a:endParaRPr>
          </a:p>
          <a:p>
            <a:pPr algn="l"/>
            <a:endParaRPr lang="en-US" dirty="0" smtClean="0">
              <a:solidFill>
                <a:schemeClr val="tx1"/>
              </a:solidFill>
            </a:endParaRPr>
          </a:p>
          <a:p>
            <a:pPr algn="l"/>
            <a:endParaRPr lang="en-US" dirty="0" smtClean="0">
              <a:solidFill>
                <a:schemeClr val="tx1"/>
              </a:solidFill>
            </a:endParaRPr>
          </a:p>
          <a:p>
            <a:pPr algn="l"/>
            <a:endParaRPr lang="en-US" dirty="0" smtClean="0">
              <a:solidFill>
                <a:schemeClr val="tx1"/>
              </a:solidFill>
            </a:endParaRPr>
          </a:p>
          <a:p>
            <a:pPr algn="l"/>
            <a:endParaRPr lang="en-US" dirty="0" smtClean="0">
              <a:solidFill>
                <a:schemeClr val="tx1"/>
              </a:solidFill>
            </a:endParaRPr>
          </a:p>
          <a:p>
            <a:pPr algn="l"/>
            <a:endParaRPr lang="en-US" dirty="0" smtClean="0">
              <a:solidFill>
                <a:schemeClr val="tx1"/>
              </a:solidFill>
            </a:endParaRPr>
          </a:p>
          <a:p>
            <a:pPr algn="l"/>
            <a:endParaRPr lang="en-US" sz="1800" dirty="0" smtClean="0">
              <a:solidFill>
                <a:schemeClr val="tx1"/>
              </a:solidFill>
            </a:endParaRPr>
          </a:p>
          <a:p>
            <a:pPr algn="l"/>
            <a:r>
              <a:rPr lang="en-US" sz="1800" dirty="0" smtClean="0">
                <a:solidFill>
                  <a:schemeClr val="tx1"/>
                </a:solidFill>
              </a:rPr>
              <a:t>Richard Benson:  </a:t>
            </a:r>
            <a:r>
              <a:rPr lang="en-US" sz="1800" i="1" dirty="0" smtClean="0">
                <a:solidFill>
                  <a:schemeClr val="tx1"/>
                </a:solidFill>
              </a:rPr>
              <a:t>The Very Best Totally Wrong Answers</a:t>
            </a:r>
          </a:p>
        </p:txBody>
      </p:sp>
      <p:pic>
        <p:nvPicPr>
          <p:cNvPr id="4"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696200" y="1524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1026" name="Picture 2"/>
          <p:cNvPicPr>
            <a:picLocks noChangeAspect="1" noChangeArrowheads="1"/>
          </p:cNvPicPr>
          <p:nvPr/>
        </p:nvPicPr>
        <p:blipFill>
          <a:blip r:embed="rId4" cstate="print"/>
          <a:srcRect/>
          <a:stretch>
            <a:fillRect/>
          </a:stretch>
        </p:blipFill>
        <p:spPr bwMode="auto">
          <a:xfrm>
            <a:off x="1066800" y="1295400"/>
            <a:ext cx="7024140" cy="387191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Title 3"/>
          <p:cNvSpPr>
            <a:spLocks noGrp="1"/>
          </p:cNvSpPr>
          <p:nvPr>
            <p:ph type="title"/>
          </p:nvPr>
        </p:nvSpPr>
        <p:spPr>
          <a:xfrm>
            <a:off x="152400" y="304800"/>
            <a:ext cx="8763000" cy="2133600"/>
          </a:xfrm>
        </p:spPr>
        <p:txBody>
          <a:bodyPr/>
          <a:lstStyle/>
          <a:p>
            <a:r>
              <a:rPr lang="en-US" dirty="0" smtClean="0">
                <a:latin typeface="Arial Narrow" pitchFamily="34" charset="0"/>
              </a:rPr>
              <a:t>Thank You!</a:t>
            </a:r>
            <a:br>
              <a:rPr lang="en-US" dirty="0" smtClean="0">
                <a:latin typeface="Arial Narrow" pitchFamily="34" charset="0"/>
              </a:rPr>
            </a:br>
            <a:r>
              <a:rPr lang="en-US" sz="2000" dirty="0" smtClean="0">
                <a:latin typeface="Arial Narrow" pitchFamily="34" charset="0"/>
              </a:rPr>
              <a:t> </a:t>
            </a:r>
            <a:r>
              <a:rPr lang="en-US" sz="2000" b="0" dirty="0" smtClean="0">
                <a:latin typeface="Arial Narrow" pitchFamily="34" charset="0"/>
              </a:rPr>
              <a:t>Please visit </a:t>
            </a:r>
            <a:r>
              <a:rPr lang="en-US" sz="2000" b="0" dirty="0" smtClean="0">
                <a:latin typeface="Arial Narrow" pitchFamily="34" charset="0"/>
                <a:hlinkClick r:id="rId3"/>
              </a:rPr>
              <a:t>http://ccgpsmathematics9-10.wikispaces.com/</a:t>
            </a:r>
            <a:r>
              <a:rPr lang="en-US" sz="2000" b="0" dirty="0" smtClean="0">
                <a:latin typeface="Arial Narrow" pitchFamily="34" charset="0"/>
              </a:rPr>
              <a:t>  to share your feedback, ask questions, and share your ideas and resources!</a:t>
            </a:r>
            <a:br>
              <a:rPr lang="en-US" sz="2000" b="0" dirty="0" smtClean="0">
                <a:latin typeface="Arial Narrow" pitchFamily="34" charset="0"/>
              </a:rPr>
            </a:br>
            <a:r>
              <a:rPr lang="en-US" sz="2000" b="0" dirty="0" smtClean="0">
                <a:latin typeface="Arial Narrow" pitchFamily="34" charset="0"/>
              </a:rPr>
              <a:t/>
            </a:r>
            <a:br>
              <a:rPr lang="en-US" sz="2000" b="0" dirty="0" smtClean="0">
                <a:latin typeface="Arial Narrow" pitchFamily="34" charset="0"/>
              </a:rPr>
            </a:br>
            <a:r>
              <a:rPr lang="en-US" sz="2000" b="0" dirty="0" smtClean="0">
                <a:latin typeface="Arial Narrow" pitchFamily="34" charset="0"/>
              </a:rPr>
              <a:t>Please visit </a:t>
            </a:r>
            <a:r>
              <a:rPr lang="en-US" sz="2000" b="0" dirty="0" smtClean="0">
                <a:latin typeface="Arial Narrow" pitchFamily="34" charset="0"/>
                <a:hlinkClick r:id="rId4"/>
              </a:rPr>
              <a:t>https://www.georgiastandards.org/Common-Core/Pages/Math.aspx</a:t>
            </a:r>
            <a:r>
              <a:rPr lang="en-US" sz="2000" b="0" dirty="0" smtClean="0">
                <a:latin typeface="Arial Narrow" pitchFamily="34" charset="0"/>
              </a:rPr>
              <a:t/>
            </a:r>
            <a:br>
              <a:rPr lang="en-US" sz="2000" b="0" dirty="0" smtClean="0">
                <a:latin typeface="Arial Narrow" pitchFamily="34" charset="0"/>
              </a:rPr>
            </a:br>
            <a:r>
              <a:rPr lang="en-US" sz="2000" b="0" dirty="0" smtClean="0">
                <a:latin typeface="Arial Narrow" pitchFamily="34" charset="0"/>
              </a:rPr>
              <a:t>to join the 9-12 Mathematics email </a:t>
            </a:r>
            <a:r>
              <a:rPr lang="en-US" sz="2000" b="0" dirty="0" err="1" smtClean="0">
                <a:latin typeface="Arial Narrow" pitchFamily="34" charset="0"/>
              </a:rPr>
              <a:t>listserve</a:t>
            </a:r>
            <a:r>
              <a:rPr lang="en-US" sz="2000" b="0" dirty="0" smtClean="0">
                <a:latin typeface="Arial Narrow" pitchFamily="34" charset="0"/>
              </a:rPr>
              <a:t>.  </a:t>
            </a:r>
            <a:endParaRPr lang="en-US" b="0" dirty="0" smtClean="0">
              <a:latin typeface="Arial Narrow" pitchFamily="34" charset="0"/>
            </a:endParaRPr>
          </a:p>
        </p:txBody>
      </p:sp>
      <p:sp>
        <p:nvSpPr>
          <p:cNvPr id="46083" name="Content Placeholder 5"/>
          <p:cNvSpPr>
            <a:spLocks noGrp="1"/>
          </p:cNvSpPr>
          <p:nvPr>
            <p:ph sz="half" idx="1"/>
          </p:nvPr>
        </p:nvSpPr>
        <p:spPr>
          <a:xfrm>
            <a:off x="457200" y="2667000"/>
            <a:ext cx="4038600" cy="1752600"/>
          </a:xfrm>
        </p:spPr>
        <p:txBody>
          <a:bodyPr/>
          <a:lstStyle/>
          <a:p>
            <a:pPr algn="ctr">
              <a:buFont typeface="Arial" charset="0"/>
              <a:buNone/>
            </a:pPr>
            <a:r>
              <a:rPr lang="en-US" b="1" dirty="0" smtClean="0">
                <a:latin typeface="Arial Narrow" pitchFamily="34" charset="0"/>
              </a:rPr>
              <a:t>Brooke Kline</a:t>
            </a:r>
          </a:p>
          <a:p>
            <a:pPr algn="ctr">
              <a:buFont typeface="Arial" charset="0"/>
              <a:buNone/>
            </a:pPr>
            <a:r>
              <a:rPr lang="en-US" dirty="0" smtClean="0">
                <a:latin typeface="Arial Narrow" pitchFamily="34" charset="0"/>
              </a:rPr>
              <a:t>Program Specialist (6‐12)</a:t>
            </a:r>
          </a:p>
          <a:p>
            <a:pPr algn="ctr">
              <a:buFont typeface="Arial" charset="0"/>
              <a:buNone/>
            </a:pPr>
            <a:r>
              <a:rPr lang="en-US" dirty="0" smtClean="0">
                <a:latin typeface="Arial Narrow" pitchFamily="34" charset="0"/>
                <a:hlinkClick r:id="rId5"/>
              </a:rPr>
              <a:t>bkline@doe.k12.ga.us</a:t>
            </a:r>
            <a:endParaRPr lang="en-US" dirty="0" smtClean="0">
              <a:latin typeface="Arial Narrow" pitchFamily="34" charset="0"/>
            </a:endParaRPr>
          </a:p>
          <a:p>
            <a:pPr algn="ctr">
              <a:buFont typeface="Arial" charset="0"/>
              <a:buNone/>
            </a:pPr>
            <a:endParaRPr lang="en-US" dirty="0" smtClean="0"/>
          </a:p>
          <a:p>
            <a:endParaRPr lang="en-US" dirty="0" smtClean="0"/>
          </a:p>
        </p:txBody>
      </p:sp>
      <p:sp>
        <p:nvSpPr>
          <p:cNvPr id="46084" name="Content Placeholder 6"/>
          <p:cNvSpPr>
            <a:spLocks noGrp="1"/>
          </p:cNvSpPr>
          <p:nvPr>
            <p:ph sz="half" idx="2"/>
          </p:nvPr>
        </p:nvSpPr>
        <p:spPr>
          <a:xfrm>
            <a:off x="4648200" y="2667000"/>
            <a:ext cx="4038600" cy="1828800"/>
          </a:xfrm>
        </p:spPr>
        <p:txBody>
          <a:bodyPr/>
          <a:lstStyle/>
          <a:p>
            <a:pPr algn="ctr">
              <a:buFont typeface="Arial" charset="0"/>
              <a:buNone/>
            </a:pPr>
            <a:r>
              <a:rPr lang="en-US" b="1" dirty="0" smtClean="0">
                <a:latin typeface="Arial Narrow" pitchFamily="34" charset="0"/>
              </a:rPr>
              <a:t>James Pratt</a:t>
            </a:r>
          </a:p>
          <a:p>
            <a:pPr algn="ctr">
              <a:buFont typeface="Arial" charset="0"/>
              <a:buNone/>
            </a:pPr>
            <a:r>
              <a:rPr lang="en-US" dirty="0" smtClean="0">
                <a:latin typeface="Arial Narrow" pitchFamily="34" charset="0"/>
              </a:rPr>
              <a:t>Program Specialist (6-12)</a:t>
            </a:r>
          </a:p>
          <a:p>
            <a:pPr algn="ctr">
              <a:buFont typeface="Arial" charset="0"/>
              <a:buNone/>
            </a:pPr>
            <a:r>
              <a:rPr lang="en-US" dirty="0" smtClean="0">
                <a:latin typeface="Arial Narrow" pitchFamily="34" charset="0"/>
                <a:hlinkClick r:id="rId6"/>
              </a:rPr>
              <a:t>jpratt@doe.k12.ga.us</a:t>
            </a:r>
            <a:endParaRPr lang="en-US" dirty="0" smtClean="0">
              <a:latin typeface="Arial Narrow" pitchFamily="34" charset="0"/>
            </a:endParaRPr>
          </a:p>
          <a:p>
            <a:pPr algn="ctr">
              <a:buFont typeface="Arial" charset="0"/>
              <a:buNone/>
            </a:pPr>
            <a:endParaRPr lang="en-US" dirty="0" smtClean="0"/>
          </a:p>
        </p:txBody>
      </p:sp>
      <p:sp>
        <p:nvSpPr>
          <p:cNvPr id="46085" name="TextBox 7"/>
          <p:cNvSpPr txBox="1">
            <a:spLocks noChangeArrowheads="1"/>
          </p:cNvSpPr>
          <p:nvPr/>
        </p:nvSpPr>
        <p:spPr bwMode="auto">
          <a:xfrm>
            <a:off x="533400" y="5105400"/>
            <a:ext cx="184731" cy="646331"/>
          </a:xfrm>
          <a:prstGeom prst="rect">
            <a:avLst/>
          </a:prstGeom>
          <a:noFill/>
          <a:ln w="9525">
            <a:noFill/>
            <a:miter lim="800000"/>
            <a:headEnd/>
            <a:tailEnd/>
          </a:ln>
        </p:spPr>
        <p:txBody>
          <a:bodyPr wrap="none">
            <a:spAutoFit/>
          </a:bodyPr>
          <a:lstStyle/>
          <a:p>
            <a:endParaRPr lang="en-US" dirty="0"/>
          </a:p>
          <a:p>
            <a:endParaRPr lang="en-US" dirty="0"/>
          </a:p>
        </p:txBody>
      </p:sp>
      <p:sp>
        <p:nvSpPr>
          <p:cNvPr id="6" name="TextBox 5"/>
          <p:cNvSpPr txBox="1"/>
          <p:nvPr/>
        </p:nvSpPr>
        <p:spPr>
          <a:xfrm>
            <a:off x="990600" y="4800600"/>
            <a:ext cx="7162800" cy="830997"/>
          </a:xfrm>
          <a:prstGeom prst="rect">
            <a:avLst/>
          </a:prstGeom>
          <a:noFill/>
        </p:spPr>
        <p:txBody>
          <a:bodyPr wrap="square" rtlCol="0">
            <a:spAutoFit/>
          </a:bodyPr>
          <a:lstStyle/>
          <a:p>
            <a:pPr algn="ctr"/>
            <a:r>
              <a:rPr lang="en-US" sz="2400" dirty="0" smtClean="0">
                <a:latin typeface="Arial Narrow" pitchFamily="34" charset="0"/>
              </a:rPr>
              <a:t>These materials are for nonprofit educational purposes only.  Any other use may constitute copyright infringement.</a:t>
            </a:r>
            <a:endParaRPr lang="en-US" sz="2400" dirty="0">
              <a:latin typeface="Arial Narrow" pitchFamily="34" charset="0"/>
            </a:endParaRPr>
          </a:p>
        </p:txBody>
      </p:sp>
      <p:pic>
        <p:nvPicPr>
          <p:cNvPr id="7" name="Picture 2" descr="C:\Users\Janet Wyche\AppData\Local\Temp\notesCB2CD5\CCGPS_LogoAPPLE2.jpg"/>
          <p:cNvPicPr>
            <a:picLocks noChangeAspect="1" noChangeArrowheads="1"/>
          </p:cNvPicPr>
          <p:nvPr/>
        </p:nvPicPr>
        <p:blipFill>
          <a:blip r:embed="rId7" cstate="print"/>
          <a:srcRect/>
          <a:stretch>
            <a:fillRect/>
          </a:stretch>
        </p:blipFill>
        <p:spPr bwMode="auto">
          <a:xfrm>
            <a:off x="7543800" y="57150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28601"/>
            <a:ext cx="7772400" cy="914399"/>
          </a:xfrm>
        </p:spPr>
        <p:txBody>
          <a:bodyPr/>
          <a:lstStyle/>
          <a:p>
            <a:r>
              <a:rPr lang="en-US" dirty="0" smtClean="0">
                <a:latin typeface="Arial Narrow" pitchFamily="34" charset="0"/>
              </a:rPr>
              <a:t>Welcome!</a:t>
            </a:r>
            <a:endParaRPr lang="en-US" dirty="0">
              <a:latin typeface="Arial Narrow" pitchFamily="34" charset="0"/>
            </a:endParaRPr>
          </a:p>
        </p:txBody>
      </p:sp>
      <p:sp>
        <p:nvSpPr>
          <p:cNvPr id="3" name="Subtitle 2"/>
          <p:cNvSpPr>
            <a:spLocks noGrp="1"/>
          </p:cNvSpPr>
          <p:nvPr>
            <p:ph type="subTitle" idx="1"/>
          </p:nvPr>
        </p:nvSpPr>
        <p:spPr>
          <a:xfrm>
            <a:off x="381000" y="1219200"/>
            <a:ext cx="8382000" cy="4724400"/>
          </a:xfrm>
        </p:spPr>
        <p:txBody>
          <a:bodyPr/>
          <a:lstStyle/>
          <a:p>
            <a:pPr algn="l">
              <a:buFont typeface="Arial" pitchFamily="34" charset="0"/>
              <a:buChar char="•"/>
            </a:pPr>
            <a:r>
              <a:rPr lang="en-US" sz="2800" dirty="0" smtClean="0">
                <a:solidFill>
                  <a:schemeClr val="tx1"/>
                </a:solidFill>
              </a:rPr>
              <a:t> </a:t>
            </a:r>
            <a:r>
              <a:rPr lang="en-US" sz="2800" dirty="0" smtClean="0">
                <a:solidFill>
                  <a:schemeClr val="tx1"/>
                </a:solidFill>
                <a:latin typeface="Arial Narrow" pitchFamily="34" charset="0"/>
              </a:rPr>
              <a:t>For today’s session have you: </a:t>
            </a:r>
          </a:p>
          <a:p>
            <a:pPr lvl="1" algn="l">
              <a:buFont typeface="Wingdings" pitchFamily="2" charset="2"/>
              <a:buChar char="Ø"/>
            </a:pPr>
            <a:r>
              <a:rPr lang="en-US" sz="2400" dirty="0" smtClean="0">
                <a:solidFill>
                  <a:schemeClr val="tx1"/>
                </a:solidFill>
                <a:latin typeface="Arial Narrow" pitchFamily="34" charset="0"/>
              </a:rPr>
              <a:t> read the mathematics CCGPS?</a:t>
            </a:r>
          </a:p>
          <a:p>
            <a:pPr lvl="1" algn="l">
              <a:buFont typeface="Wingdings" pitchFamily="2" charset="2"/>
              <a:buChar char="Ø"/>
            </a:pPr>
            <a:r>
              <a:rPr lang="en-US" sz="2400" dirty="0" smtClean="0">
                <a:solidFill>
                  <a:schemeClr val="tx1"/>
                </a:solidFill>
                <a:latin typeface="Arial Narrow" pitchFamily="34" charset="0"/>
              </a:rPr>
              <a:t> read the unit and worked through the tasks in the unit?</a:t>
            </a:r>
          </a:p>
          <a:p>
            <a:pPr lvl="1" algn="l">
              <a:buFont typeface="Wingdings" pitchFamily="2" charset="2"/>
              <a:buChar char="Ø"/>
            </a:pPr>
            <a:r>
              <a:rPr lang="en-US" sz="2400" dirty="0" smtClean="0">
                <a:solidFill>
                  <a:schemeClr val="tx1"/>
                </a:solidFill>
                <a:latin typeface="Arial Narrow" pitchFamily="34" charset="0"/>
              </a:rPr>
              <a:t> downloaded and saved the documents from this session?</a:t>
            </a:r>
          </a:p>
          <a:p>
            <a:pPr algn="l">
              <a:buFont typeface="Arial" pitchFamily="34" charset="0"/>
              <a:buChar char="•"/>
            </a:pPr>
            <a:r>
              <a:rPr lang="en-US" dirty="0" smtClean="0">
                <a:solidFill>
                  <a:schemeClr val="tx1"/>
                </a:solidFill>
                <a:latin typeface="Arial Narrow" pitchFamily="34" charset="0"/>
              </a:rPr>
              <a:t> </a:t>
            </a:r>
            <a:r>
              <a:rPr lang="en-US" sz="2800" dirty="0" smtClean="0">
                <a:solidFill>
                  <a:schemeClr val="tx1"/>
                </a:solidFill>
                <a:latin typeface="Arial Narrow" pitchFamily="34" charset="0"/>
              </a:rPr>
              <a:t>Ask questions and share resources/ideas for the common good.</a:t>
            </a:r>
          </a:p>
          <a:p>
            <a:pPr algn="l">
              <a:buFont typeface="Arial" pitchFamily="34" charset="0"/>
              <a:buChar char="•"/>
            </a:pPr>
            <a:r>
              <a:rPr lang="en-US" sz="2800" dirty="0" smtClean="0">
                <a:solidFill>
                  <a:schemeClr val="tx1"/>
                </a:solidFill>
                <a:latin typeface="Arial Narrow" pitchFamily="34" charset="0"/>
              </a:rPr>
              <a:t> Bookmark and become active in the 9-10 wiki.  If you are still wondering what a wiki is, we will discuss this near the end of the session.</a:t>
            </a:r>
          </a:p>
          <a:p>
            <a:pPr algn="l"/>
            <a:endParaRPr lang="en-US" sz="2800" dirty="0" smtClean="0">
              <a:solidFill>
                <a:schemeClr val="tx1"/>
              </a:solidFill>
            </a:endParaRPr>
          </a:p>
          <a:p>
            <a:pPr algn="l"/>
            <a:endParaRPr lang="en-US" dirty="0" smtClean="0">
              <a:solidFill>
                <a:schemeClr val="tx1"/>
              </a:solidFill>
            </a:endParaRPr>
          </a:p>
        </p:txBody>
      </p:sp>
      <p:pic>
        <p:nvPicPr>
          <p:cNvPr id="4"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543800" y="1524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304801"/>
            <a:ext cx="7772400" cy="990599"/>
          </a:xfrm>
        </p:spPr>
        <p:txBody>
          <a:bodyPr/>
          <a:lstStyle/>
          <a:p>
            <a:r>
              <a:rPr lang="en-US" dirty="0" smtClean="0"/>
              <a:t>Activate your Brain </a:t>
            </a:r>
            <a:endParaRPr lang="en-US" dirty="0"/>
          </a:p>
        </p:txBody>
      </p:sp>
      <p:sp>
        <p:nvSpPr>
          <p:cNvPr id="3" name="Subtitle 2"/>
          <p:cNvSpPr>
            <a:spLocks noGrp="1"/>
          </p:cNvSpPr>
          <p:nvPr>
            <p:ph type="subTitle" idx="1"/>
          </p:nvPr>
        </p:nvSpPr>
        <p:spPr>
          <a:xfrm>
            <a:off x="381000" y="1219200"/>
            <a:ext cx="8382000" cy="4876800"/>
          </a:xfrm>
        </p:spPr>
        <p:txBody>
          <a:bodyPr/>
          <a:lstStyle/>
          <a:p>
            <a:r>
              <a:rPr lang="en-US" dirty="0" smtClean="0">
                <a:solidFill>
                  <a:schemeClr val="tx1"/>
                </a:solidFill>
                <a:hlinkClick r:id="rId3"/>
              </a:rPr>
              <a:t>http://threeacts.mrmeyer.com/doublesunglasses/</a:t>
            </a:r>
            <a:endParaRPr lang="en-US" dirty="0" smtClean="0">
              <a:solidFill>
                <a:schemeClr val="tx1"/>
              </a:solidFill>
            </a:endParaRPr>
          </a:p>
          <a:p>
            <a:r>
              <a:rPr lang="en-US" sz="1000" dirty="0" smtClean="0">
                <a:solidFill>
                  <a:schemeClr val="tx1"/>
                </a:solidFill>
              </a:rPr>
              <a:t> </a:t>
            </a:r>
          </a:p>
          <a:p>
            <a:pPr marL="514350" indent="-514350" algn="l">
              <a:buFont typeface="+mj-lt"/>
              <a:buAutoNum type="alphaLcParenR"/>
            </a:pPr>
            <a:r>
              <a:rPr lang="en-US" dirty="0" smtClean="0">
                <a:solidFill>
                  <a:schemeClr val="tx1"/>
                </a:solidFill>
              </a:rPr>
              <a:t>What will be the percent tint with both sunglasses?</a:t>
            </a:r>
          </a:p>
          <a:p>
            <a:pPr marL="514350" indent="-514350" algn="l">
              <a:buFont typeface="+mj-lt"/>
              <a:buAutoNum type="alphaLcParenR"/>
            </a:pPr>
            <a:r>
              <a:rPr lang="en-US" dirty="0" smtClean="0">
                <a:solidFill>
                  <a:schemeClr val="tx1"/>
                </a:solidFill>
              </a:rPr>
              <a:t>What would be the percent tint with 3 pair of 50% tint sunglasses?</a:t>
            </a:r>
          </a:p>
          <a:p>
            <a:pPr marL="514350" indent="-514350" algn="l"/>
            <a:endParaRPr lang="en-US" dirty="0" smtClean="0">
              <a:solidFill>
                <a:schemeClr val="tx1"/>
              </a:solidFill>
            </a:endParaRPr>
          </a:p>
          <a:p>
            <a:pPr marL="514350" indent="-514350" algn="l"/>
            <a:endParaRPr lang="en-US" dirty="0" smtClean="0">
              <a:solidFill>
                <a:schemeClr val="tx1"/>
              </a:solidFill>
            </a:endParaRPr>
          </a:p>
          <a:p>
            <a:pPr marL="514350" indent="-514350" algn="l"/>
            <a:endParaRPr lang="en-US" dirty="0" smtClean="0">
              <a:solidFill>
                <a:schemeClr val="tx1"/>
              </a:solidFill>
            </a:endParaRPr>
          </a:p>
          <a:p>
            <a:pPr marL="514350" indent="-514350" algn="l"/>
            <a:endParaRPr lang="en-US" sz="1800" dirty="0" smtClean="0">
              <a:solidFill>
                <a:schemeClr val="tx1"/>
              </a:solidFill>
              <a:latin typeface="Arial Narrow" pitchFamily="34" charset="0"/>
            </a:endParaRPr>
          </a:p>
          <a:p>
            <a:pPr marL="514350" indent="-514350" algn="l"/>
            <a:r>
              <a:rPr lang="en-US" sz="1800" dirty="0" smtClean="0">
                <a:solidFill>
                  <a:schemeClr val="tx1"/>
                </a:solidFill>
                <a:latin typeface="Arial Narrow" pitchFamily="34" charset="0"/>
              </a:rPr>
              <a:t>Adapted from Dan Meyer Blog – F.LE.1 Double Sunglasses</a:t>
            </a:r>
          </a:p>
          <a:p>
            <a:pPr marL="514350" indent="-514350" algn="l"/>
            <a:endParaRPr lang="en-US" dirty="0">
              <a:solidFill>
                <a:schemeClr val="tx1"/>
              </a:solidFill>
            </a:endParaRPr>
          </a:p>
        </p:txBody>
      </p:sp>
      <p:pic>
        <p:nvPicPr>
          <p:cNvPr id="4" name="Picture 2" descr="C:\Users\Janet Wyche\AppData\Local\Temp\notesCB2CD5\CCGPS_LogoAPPLE2.jpg"/>
          <p:cNvPicPr>
            <a:picLocks noChangeAspect="1" noChangeArrowheads="1"/>
          </p:cNvPicPr>
          <p:nvPr/>
        </p:nvPicPr>
        <p:blipFill>
          <a:blip r:embed="rId4" cstate="print"/>
          <a:srcRect/>
          <a:stretch>
            <a:fillRect/>
          </a:stretch>
        </p:blipFill>
        <p:spPr bwMode="auto">
          <a:xfrm>
            <a:off x="7543800" y="1524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POINTS" val="0"/>
  <p:tag name="TIME" val="15"/>
  <p:tag name="QUESTION" val="1"/>
</p:tagLst>
</file>

<file path=ppt/tags/tag10.xml><?xml version="1.0" encoding="utf-8"?>
<p:tagLst xmlns:a="http://schemas.openxmlformats.org/drawingml/2006/main" xmlns:r="http://schemas.openxmlformats.org/officeDocument/2006/relationships" xmlns:p="http://schemas.openxmlformats.org/presentationml/2006/main">
  <p:tag name="POINTS" val="0"/>
  <p:tag name="TIME" val="15"/>
  <p:tag name="QUESTION" val="1"/>
</p:tagLst>
</file>

<file path=ppt/tags/tag2.xml><?xml version="1.0" encoding="utf-8"?>
<p:tagLst xmlns:a="http://schemas.openxmlformats.org/drawingml/2006/main" xmlns:r="http://schemas.openxmlformats.org/officeDocument/2006/relationships" xmlns:p="http://schemas.openxmlformats.org/presentationml/2006/main">
  <p:tag name="POINTS" val="0"/>
  <p:tag name="TIME" val="15"/>
  <p:tag name="QUESTION" val="1"/>
</p:tagLst>
</file>

<file path=ppt/tags/tag3.xml><?xml version="1.0" encoding="utf-8"?>
<p:tagLst xmlns:a="http://schemas.openxmlformats.org/drawingml/2006/main" xmlns:r="http://schemas.openxmlformats.org/officeDocument/2006/relationships" xmlns:p="http://schemas.openxmlformats.org/presentationml/2006/main">
  <p:tag name="POINTS" val="0"/>
  <p:tag name="TIME" val="15"/>
  <p:tag name="QUESTION" val="1"/>
</p:tagLst>
</file>

<file path=ppt/tags/tag4.xml><?xml version="1.0" encoding="utf-8"?>
<p:tagLst xmlns:a="http://schemas.openxmlformats.org/drawingml/2006/main" xmlns:r="http://schemas.openxmlformats.org/officeDocument/2006/relationships" xmlns:p="http://schemas.openxmlformats.org/presentationml/2006/main">
  <p:tag name="POINTS" val="0"/>
  <p:tag name="TIME" val="15"/>
  <p:tag name="QUESTION" val="1"/>
</p:tagLst>
</file>

<file path=ppt/tags/tag5.xml><?xml version="1.0" encoding="utf-8"?>
<p:tagLst xmlns:a="http://schemas.openxmlformats.org/drawingml/2006/main" xmlns:r="http://schemas.openxmlformats.org/officeDocument/2006/relationships" xmlns:p="http://schemas.openxmlformats.org/presentationml/2006/main">
  <p:tag name="POINTS" val="0"/>
  <p:tag name="TIME" val="15"/>
  <p:tag name="QUESTION" val="1"/>
</p:tagLst>
</file>

<file path=ppt/tags/tag6.xml><?xml version="1.0" encoding="utf-8"?>
<p:tagLst xmlns:a="http://schemas.openxmlformats.org/drawingml/2006/main" xmlns:r="http://schemas.openxmlformats.org/officeDocument/2006/relationships" xmlns:p="http://schemas.openxmlformats.org/presentationml/2006/main">
  <p:tag name="POINTS" val="0"/>
  <p:tag name="TIME" val="15"/>
  <p:tag name="QUESTION" val="1"/>
</p:tagLst>
</file>

<file path=ppt/tags/tag7.xml><?xml version="1.0" encoding="utf-8"?>
<p:tagLst xmlns:a="http://schemas.openxmlformats.org/drawingml/2006/main" xmlns:r="http://schemas.openxmlformats.org/officeDocument/2006/relationships" xmlns:p="http://schemas.openxmlformats.org/presentationml/2006/main">
  <p:tag name="POINTS" val="0"/>
  <p:tag name="TIME" val="15"/>
  <p:tag name="QUESTION" val="1"/>
</p:tagLst>
</file>

<file path=ppt/tags/tag8.xml><?xml version="1.0" encoding="utf-8"?>
<p:tagLst xmlns:a="http://schemas.openxmlformats.org/drawingml/2006/main" xmlns:r="http://schemas.openxmlformats.org/officeDocument/2006/relationships" xmlns:p="http://schemas.openxmlformats.org/presentationml/2006/main">
  <p:tag name="POINTS" val="0"/>
  <p:tag name="TIME" val="15"/>
  <p:tag name="QUESTION" val="1"/>
</p:tagLst>
</file>

<file path=ppt/tags/tag9.xml><?xml version="1.0" encoding="utf-8"?>
<p:tagLst xmlns:a="http://schemas.openxmlformats.org/drawingml/2006/main" xmlns:r="http://schemas.openxmlformats.org/officeDocument/2006/relationships" xmlns:p="http://schemas.openxmlformats.org/presentationml/2006/main">
  <p:tag name="POINTS" val="0"/>
  <p:tag name="TIME" val="15"/>
  <p:tag name="QUESTION" val="1"/>
</p:tagLst>
</file>

<file path=ppt/theme/theme1.xml><?xml version="1.0" encoding="utf-8"?>
<a:theme xmlns:a="http://schemas.openxmlformats.org/drawingml/2006/main" name="~0980123">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Custom 1">
      <a:majorFont>
        <a:latin typeface="Arial Narrow"/>
        <a:ea typeface=""/>
        <a:cs typeface=""/>
      </a:majorFont>
      <a:minorFont>
        <a:latin typeface="Arial Narrow"/>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9.13.11 Mathematics Curriculum Supervisors Update Webinar</Template>
  <TotalTime>4685</TotalTime>
  <Words>2732</Words>
  <Application>Microsoft Office PowerPoint</Application>
  <PresentationFormat>On-screen Show (4:3)</PresentationFormat>
  <Paragraphs>625</Paragraphs>
  <Slides>70</Slides>
  <Notes>54</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70</vt:i4>
      </vt:variant>
    </vt:vector>
  </HeadingPairs>
  <TitlesOfParts>
    <vt:vector size="72" baseType="lpstr">
      <vt:lpstr>~0980123</vt:lpstr>
      <vt:lpstr>Equation</vt:lpstr>
      <vt:lpstr>CCGPS Mathematics Unit-by-Unit Grade Level Webinar Coordinate Algebra &amp; Accelerated Coordinate Algebra/Analytic Geometry A Unit 3: Linear and Exponential Functions August 23, 2012</vt:lpstr>
      <vt:lpstr>CCGPS Mathematics Unit-by-Unit Grade Level Webinar Coordinate Algebra &amp; Accelerated Coordinate Algebra/Analytic Geometry A Unit 3: Linear and Exponential Functions August 23, 2012</vt:lpstr>
      <vt:lpstr>Expectations and clearing up confusion</vt:lpstr>
      <vt:lpstr>Expectations and clearing up confusion</vt:lpstr>
      <vt:lpstr>Welcome!</vt:lpstr>
      <vt:lpstr>Welcome!</vt:lpstr>
      <vt:lpstr>Misconception?</vt:lpstr>
      <vt:lpstr>Welcome!</vt:lpstr>
      <vt:lpstr>Activate your Brain </vt:lpstr>
      <vt:lpstr>Misconceptions</vt:lpstr>
      <vt:lpstr>Misconception – Invented Rule?</vt:lpstr>
      <vt:lpstr>Misconception – Invented Rule?</vt:lpstr>
      <vt:lpstr>Misconceptions</vt:lpstr>
      <vt:lpstr>Activate your Brain </vt:lpstr>
      <vt:lpstr>Activate your Brain </vt:lpstr>
      <vt:lpstr>Activate your Brain </vt:lpstr>
      <vt:lpstr>Activate your Brain </vt:lpstr>
      <vt:lpstr>Activate your Brain </vt:lpstr>
      <vt:lpstr>Activate your Brain </vt:lpstr>
      <vt:lpstr>Activate your Brain </vt:lpstr>
      <vt:lpstr>Activate your Brain </vt:lpstr>
      <vt:lpstr>What’s the big idea?</vt:lpstr>
      <vt:lpstr>What’s the big idea?</vt:lpstr>
      <vt:lpstr>What’s the big idea? Standards for Mathematical Practice</vt:lpstr>
      <vt:lpstr>What’s the big idea? Standards for Mathematical Practice</vt:lpstr>
      <vt:lpstr>What’s the big idea? Standards for Mathematical Practice</vt:lpstr>
      <vt:lpstr>Questions that arose</vt:lpstr>
      <vt:lpstr>Coherence and Focus – Unit 3</vt:lpstr>
      <vt:lpstr>Coherence and Focus – Unit 3</vt:lpstr>
      <vt:lpstr>Coherence and Focus – Unit 3</vt:lpstr>
      <vt:lpstr>Coherence and Focus – Unit 3</vt:lpstr>
      <vt:lpstr>Misconception?</vt:lpstr>
      <vt:lpstr>Examples &amp; Explanations</vt:lpstr>
      <vt:lpstr>Examples &amp; Explanations</vt:lpstr>
      <vt:lpstr>Examples &amp; Explanations</vt:lpstr>
      <vt:lpstr>Examples &amp; Explanations</vt:lpstr>
      <vt:lpstr>Examples &amp; Explanations</vt:lpstr>
      <vt:lpstr>Examples &amp; Explanations</vt:lpstr>
      <vt:lpstr>Examples &amp; Explanations</vt:lpstr>
      <vt:lpstr>Examples &amp; Explanations</vt:lpstr>
      <vt:lpstr>Examples &amp; Explanations</vt:lpstr>
      <vt:lpstr>Examples &amp; Explanations</vt:lpstr>
      <vt:lpstr>Examples &amp; Explanations</vt:lpstr>
      <vt:lpstr>Misconception?</vt:lpstr>
      <vt:lpstr>Assessment</vt:lpstr>
      <vt:lpstr>Race to the Top</vt:lpstr>
      <vt:lpstr>RT3 Assessment Initiatives</vt:lpstr>
      <vt:lpstr>RT3 Assessment Initiatives</vt:lpstr>
      <vt:lpstr>Formative Assessment</vt:lpstr>
      <vt:lpstr>Purpose of the Formative Item Bank</vt:lpstr>
      <vt:lpstr>Formative Item Bank Assessments</vt:lpstr>
      <vt:lpstr>Formative Item Bank Availability</vt:lpstr>
      <vt:lpstr>Item Types</vt:lpstr>
      <vt:lpstr>Extended Response Items</vt:lpstr>
      <vt:lpstr>Mathematics Sample Item – Grade HS an extended response  item</vt:lpstr>
      <vt:lpstr>Example Rubric</vt:lpstr>
      <vt:lpstr>Scaffolded Items</vt:lpstr>
      <vt:lpstr>Mathematics Sample Item – Grade 3 a scaffolded item</vt:lpstr>
      <vt:lpstr>Mathematics Items</vt:lpstr>
      <vt:lpstr>Where do you Find the Items? </vt:lpstr>
      <vt:lpstr>Georgia Department of Education Assessment and Accountability</vt:lpstr>
      <vt:lpstr>Suggestions for getting started:</vt:lpstr>
      <vt:lpstr>Resource List</vt:lpstr>
      <vt:lpstr>What is a Wiki?</vt:lpstr>
      <vt:lpstr>Resources</vt:lpstr>
      <vt:lpstr>Resources</vt:lpstr>
      <vt:lpstr>Resources</vt:lpstr>
      <vt:lpstr>Resources</vt:lpstr>
      <vt:lpstr>As you start your day tomorrow…</vt:lpstr>
      <vt:lpstr>Thank You!  Please visit http://ccgpsmathematics9-10.wikispaces.com/  to share your feedback, ask questions, and share your ideas and resources!  Please visit https://www.georgiastandards.org/Common-Core/Pages/Math.aspx to join the 9-12 Mathematics email listserve.  </vt:lpstr>
    </vt:vector>
  </TitlesOfParts>
  <Company>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dc:title>
  <dc:creator> </dc:creator>
  <cp:lastModifiedBy> </cp:lastModifiedBy>
  <cp:revision>474</cp:revision>
  <dcterms:created xsi:type="dcterms:W3CDTF">2012-04-02T19:02:51Z</dcterms:created>
  <dcterms:modified xsi:type="dcterms:W3CDTF">2012-08-22T12:59:13Z</dcterms:modified>
</cp:coreProperties>
</file>